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4"/>
  </p:notesMasterIdLst>
  <p:sldIdLst>
    <p:sldId id="266" r:id="rId2"/>
    <p:sldId id="267" r:id="rId3"/>
    <p:sldId id="256" r:id="rId4"/>
    <p:sldId id="257" r:id="rId5"/>
    <p:sldId id="273" r:id="rId6"/>
    <p:sldId id="268" r:id="rId7"/>
    <p:sldId id="272" r:id="rId8"/>
    <p:sldId id="271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60" r:id="rId20"/>
    <p:sldId id="285" r:id="rId21"/>
    <p:sldId id="258" r:id="rId22"/>
    <p:sldId id="259" r:id="rId23"/>
    <p:sldId id="261" r:id="rId24"/>
    <p:sldId id="286" r:id="rId25"/>
    <p:sldId id="287" r:id="rId26"/>
    <p:sldId id="288" r:id="rId27"/>
    <p:sldId id="289" r:id="rId28"/>
    <p:sldId id="290" r:id="rId29"/>
    <p:sldId id="291" r:id="rId30"/>
    <p:sldId id="262" r:id="rId31"/>
    <p:sldId id="264" r:id="rId32"/>
    <p:sldId id="265" r:id="rId3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132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8C2F94-E622-47EA-A1D3-6DD93BB3EE0D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954C03-C000-4137-8BD3-D63EDA27671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7710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954C03-C000-4137-8BD3-D63EDA27671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009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blogs.worldbank.org/en/voices/digital-era-al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76082"/>
            <a:ext cx="8229600" cy="827703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Digitalization and Consumers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199" y="1722438"/>
            <a:ext cx="8229601" cy="47339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3546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232" y="322007"/>
            <a:ext cx="8981767" cy="6186948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Improved Customer </a:t>
            </a:r>
            <a:r>
              <a:rPr lang="en-US" sz="3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Experience</a:t>
            </a:r>
          </a:p>
          <a:p>
            <a:pPr lvl="0">
              <a:lnSpc>
                <a:spcPct val="120000"/>
              </a:lnSpc>
            </a:pPr>
            <a:endParaRPr lang="en-US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20000"/>
              </a:lnSpc>
            </a:pP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Provides 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personalized services using data analytics.</a:t>
            </a:r>
          </a:p>
          <a:p>
            <a:pPr lvl="0">
              <a:lnSpc>
                <a:spcPct val="120000"/>
              </a:lnSpc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Enables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omnichannel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communication (social media, apps, websites,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chatbots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lvl="0">
              <a:lnSpc>
                <a:spcPct val="120000"/>
              </a:lnSpc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Faster service delivery and better responsiveness.</a:t>
            </a:r>
          </a:p>
          <a:p>
            <a:pPr marL="0" indent="0" algn="just">
              <a:lnSpc>
                <a:spcPct val="120000"/>
              </a:lnSpc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20000"/>
              </a:lnSpc>
              <a:buNone/>
            </a:pPr>
            <a:r>
              <a:rPr lang="en-US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 1: </a:t>
            </a:r>
            <a:r>
              <a:rPr lang="en-US" sz="3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Careem</a:t>
            </a:r>
            <a:r>
              <a:rPr lang="en-US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Pakistan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Provides real-time ride tracking, flexible payment options, and instant customer support via app.</a:t>
            </a:r>
          </a:p>
          <a:p>
            <a:pPr marL="0" lvl="0" indent="0" algn="just">
              <a:lnSpc>
                <a:spcPct val="120000"/>
              </a:lnSpc>
              <a:buNone/>
            </a:pPr>
            <a:r>
              <a:rPr lang="en-US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 2: </a:t>
            </a:r>
            <a:r>
              <a:rPr lang="en-US" sz="3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Foodpanda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Offers quick delivery, personalized recommendations, and 24/7 order tracking to enhance user experience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lnSpc>
                <a:spcPct val="120000"/>
              </a:lnSpc>
              <a:buNone/>
            </a:pPr>
            <a:r>
              <a:rPr lang="en-US" sz="3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 3: </a:t>
            </a:r>
            <a:r>
              <a:rPr lang="en-US" sz="3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Grab in Malaysia and Thailand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75068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86581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Data-Driven Decision Making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973" y="904568"/>
            <a:ext cx="8799871" cy="5221596"/>
          </a:xfrm>
        </p:spPr>
        <p:txBody>
          <a:bodyPr>
            <a:normAutofit fontScale="85000" lnSpcReduction="20000"/>
          </a:bodyPr>
          <a:lstStyle/>
          <a:p>
            <a:pPr lvl="0" algn="just">
              <a:lnSpc>
                <a:spcPct val="11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Access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real-time data improves forecasting, trend analysis, and strategic planning.</a:t>
            </a:r>
          </a:p>
          <a:p>
            <a:pPr lvl="0" algn="just">
              <a:lnSpc>
                <a:spcPct val="11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Helps in understanding consumer preferences and behavior.</a:t>
            </a:r>
          </a:p>
          <a:p>
            <a:pPr lvl="0" algn="just">
              <a:lnSpc>
                <a:spcPct val="11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Predictive analytics supports demand planning and marketing strategies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lnSpc>
                <a:spcPct val="11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 1: Daraz.pk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Uses customer browsing and purchase data to recommend products, optimize pricing, and plan sales campaigns.</a:t>
            </a:r>
          </a:p>
          <a:p>
            <a:pPr lvl="0" algn="just">
              <a:lnSpc>
                <a:spcPct val="110000"/>
              </a:lnSpc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 2: Jazz (Telecom)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Analyzes call/data usage to create customized packages and improve customer retention.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76840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68"/>
            <a:ext cx="8229600" cy="629930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Market Expansion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981" y="1012724"/>
            <a:ext cx="8509819" cy="511344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Digital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platforms allow entry into global markets.</a:t>
            </a:r>
          </a:p>
          <a:p>
            <a:pPr lvl="0" algn="just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E-commerce and online services expand customer base without geographical limits.</a:t>
            </a:r>
          </a:p>
          <a:p>
            <a:pPr lvl="0" algn="just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Firms can adopt new digital business models (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subscription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e.g., online data bases, Netflix etc.).</a:t>
            </a:r>
            <a:endParaRPr lang="en-US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 1: Sastaticket.pk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Expanded travel booking services online, allowing customers across Pakistan to book flights and hotels easily.</a:t>
            </a:r>
          </a:p>
          <a:p>
            <a:pPr lvl="0" algn="just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 2: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Telemart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Grew from a local electronics shop to a national e-commerce platform through digitalization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Booking.com: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Reach to the Hajj and 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Umrah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Market 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54976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6148"/>
            <a:ext cx="8229600" cy="551272"/>
          </a:xfrm>
        </p:spPr>
        <p:txBody>
          <a:bodyPr>
            <a:normAutofit fontScale="90000"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Innovation &amp; Competitive Advantage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981" y="737420"/>
            <a:ext cx="8849032" cy="5673212"/>
          </a:xfrm>
        </p:spPr>
        <p:txBody>
          <a:bodyPr>
            <a:normAutofit fontScale="92500" lnSpcReduction="10000"/>
          </a:bodyPr>
          <a:lstStyle/>
          <a:p>
            <a:pPr lvl="0" algn="just"/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Encourages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development of new products, services, and business models.</a:t>
            </a:r>
          </a:p>
          <a:p>
            <a:pPr lvl="0" algn="just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Helps firms respond quickly to changing market dynamics.</a:t>
            </a:r>
          </a:p>
          <a:p>
            <a:pPr lvl="0" algn="just"/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Provides a competitive edge through technology adoption (AI, </a:t>
            </a:r>
            <a:r>
              <a:rPr lang="en-US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automation, sensing in the decision making).</a:t>
            </a:r>
            <a:endParaRPr lang="en-US" sz="3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en-US" sz="3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US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 </a:t>
            </a: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1: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Easypaisa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Transformed financial services by introducing mobile wallets and QR payments, becoming a leader in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fintech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 2: HBL </a:t>
            </a:r>
            <a:r>
              <a:rPr lang="en-US" sz="3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Konnect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Offers branchless banking through mobile apps, giving HBL an edge in reaching unbanked populations.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86274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0936"/>
          </a:xfrm>
        </p:spPr>
        <p:txBody>
          <a:bodyPr>
            <a:no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Enhanced Collaboration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147" y="1012724"/>
            <a:ext cx="8878529" cy="5633882"/>
          </a:xfrm>
        </p:spPr>
        <p:txBody>
          <a:bodyPr>
            <a:normAutofit/>
          </a:bodyPr>
          <a:lstStyle/>
          <a:p>
            <a:pPr lvl="0"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Cloud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tools (Google Workspace, Microsoft Teams, Slack) improve internal communication.</a:t>
            </a:r>
          </a:p>
          <a:p>
            <a:pPr lvl="0" algn="just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Remote working enables firms to access global talent.</a:t>
            </a:r>
          </a:p>
          <a:p>
            <a:pPr lvl="0" algn="just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Digital platforms enhance coordination across supply chains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 1: Systems Limited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Uses cloud collaboration tools for software teams working with international clients.</a:t>
            </a:r>
          </a:p>
          <a:p>
            <a:pPr algn="just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 2: Airlift (before closure)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Managed logistics and delivery teams using digital dashboards and real-time tracking.</a:t>
            </a:r>
          </a:p>
        </p:txBody>
      </p:sp>
    </p:spTree>
    <p:extLst>
      <p:ext uri="{BB962C8B-B14F-4D97-AF65-F5344CB8AC3E}">
        <p14:creationId xmlns:p14="http://schemas.microsoft.com/office/powerpoint/2010/main" val="4572132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03788"/>
          </a:xfrm>
        </p:spPr>
        <p:txBody>
          <a:bodyPr>
            <a:no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Brand Visibility &amp; Marketing</a:t>
            </a:r>
            <a:b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819" y="904568"/>
            <a:ext cx="8868697" cy="5397909"/>
          </a:xfrm>
        </p:spPr>
        <p:txBody>
          <a:bodyPr>
            <a:normAutofit/>
          </a:bodyPr>
          <a:lstStyle/>
          <a:p>
            <a:pPr lvl="0"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Digital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marketing increases brand awareness at lower cost compared to traditional methods.</a:t>
            </a:r>
          </a:p>
          <a:p>
            <a:pPr lvl="0" algn="just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Social media platforms allow direct interaction with customers.</a:t>
            </a:r>
          </a:p>
          <a:p>
            <a:pPr lvl="0" algn="just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SEO, content marketing, and targeted ads boost sales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1: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Khaadi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Uses social media and e-commerce to expand brand visibility beyond physical stores.</a:t>
            </a:r>
          </a:p>
          <a:p>
            <a:pPr marL="0" indent="0" algn="just"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 2: Pepsi Pakistan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Runs digital marketing campaigns (e.g., Pepsi Battle of the Bands) to engage younger audiences online.</a:t>
            </a:r>
          </a:p>
        </p:txBody>
      </p:sp>
    </p:spTree>
    <p:extLst>
      <p:ext uri="{BB962C8B-B14F-4D97-AF65-F5344CB8AC3E}">
        <p14:creationId xmlns:p14="http://schemas.microsoft.com/office/powerpoint/2010/main" val="10780807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03788"/>
          </a:xfrm>
        </p:spPr>
        <p:txBody>
          <a:bodyPr>
            <a:normAutofit fontScale="90000"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Sustainability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&amp; Compliance</a:t>
            </a:r>
            <a:b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981" y="904568"/>
            <a:ext cx="8760542" cy="5584722"/>
          </a:xfrm>
        </p:spPr>
        <p:txBody>
          <a:bodyPr>
            <a:normAutofit/>
          </a:bodyPr>
          <a:lstStyle/>
          <a:p>
            <a:pPr lvl="0"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Digital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workflows reduce paper usage and environmental footprint.</a:t>
            </a:r>
          </a:p>
          <a:p>
            <a:pPr lvl="0" algn="just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Easier compliance with regulations through digital record-keeping.</a:t>
            </a:r>
          </a:p>
          <a:p>
            <a:pPr lvl="0" algn="just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Supports ESG (Environmental, Social, Governance) reporting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 1: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Meezan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Bank – Introduced e-statements to cut paper use, aligning with sustainability goals.</a:t>
            </a:r>
          </a:p>
          <a:p>
            <a:pPr lvl="0" algn="just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 2: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TCS Pakistan – Uses digital shipment tracking, improving compliance and reducing paperwork.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91499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6575"/>
          </a:xfrm>
        </p:spPr>
        <p:txBody>
          <a:bodyPr>
            <a:no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Financial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Growth</a:t>
            </a:r>
            <a:b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819" y="993058"/>
            <a:ext cx="8558981" cy="5133105"/>
          </a:xfrm>
        </p:spPr>
        <p:txBody>
          <a:bodyPr>
            <a:normAutofit fontScale="85000" lnSpcReduction="20000"/>
          </a:bodyPr>
          <a:lstStyle/>
          <a:p>
            <a:pPr lvl="0" algn="just"/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Increased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revenue through online sales and digital services.</a:t>
            </a:r>
          </a:p>
          <a:p>
            <a:pPr lvl="0"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Access to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fintech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solutions (digital payments, mobile banking,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blockchain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lvl="0"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Better cash flow management with automated invoicing and e-payments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/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 1: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Easypaisa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JazzCash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Opened new revenue streams by enabling mobile banking and online payments.</a:t>
            </a:r>
          </a:p>
          <a:p>
            <a:pPr lvl="0" algn="just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 2: Daraz.pk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Earns revenue not only from sales but also from digital ads and sponsored product placements.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1690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Video-2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7427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374" y="117321"/>
            <a:ext cx="8229600" cy="728253"/>
          </a:xfrm>
        </p:spPr>
        <p:txBody>
          <a:bodyPr>
            <a:normAutofit/>
          </a:bodyPr>
          <a:lstStyle/>
          <a:p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Consumer Expectations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310" y="1042220"/>
            <a:ext cx="8470490" cy="5083944"/>
          </a:xfrm>
        </p:spPr>
        <p:txBody>
          <a:bodyPr>
            <a:normAutofit/>
          </a:bodyPr>
          <a:lstStyle/>
          <a:p>
            <a:pPr algn="just"/>
            <a:r>
              <a:rPr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Speed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Foodpanda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fast delivery</a:t>
            </a:r>
          </a:p>
          <a:p>
            <a:pPr algn="just"/>
            <a:r>
              <a:rPr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Convenience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Easypaisa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JazzCash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widely used</a:t>
            </a:r>
          </a:p>
          <a:p>
            <a:pPr algn="just"/>
            <a:r>
              <a:rPr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Transparency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Daraz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refund policy</a:t>
            </a:r>
          </a:p>
          <a:p>
            <a:pPr algn="just"/>
            <a:r>
              <a:rPr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Trust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Rozee.pk verified reviews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algn="just"/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Digitalization is the strategic use of digital technologies and digitized data to fundamentally transform business operations, processes, and business models, leading to increased efficiency, improved data management, and enhanced competitivenes</a:t>
            </a:r>
            <a:r>
              <a:rPr lang="en-GB" dirty="0"/>
              <a:t>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09677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490"/>
            <a:ext cx="8229600" cy="806245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Online Marketplaces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31922"/>
            <a:ext cx="8824451" cy="4287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50688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6315"/>
            <a:ext cx="8229600" cy="531607"/>
          </a:xfrm>
        </p:spPr>
        <p:txBody>
          <a:bodyPr>
            <a:normAutofit/>
          </a:bodyPr>
          <a:lstStyle/>
          <a:p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Changing Consumer Behavior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484" y="1417638"/>
            <a:ext cx="8996516" cy="4914336"/>
          </a:xfrm>
        </p:spPr>
        <p:txBody>
          <a:bodyPr>
            <a:normAutofit/>
          </a:bodyPr>
          <a:lstStyle/>
          <a:p>
            <a:pPr algn="just"/>
            <a:r>
              <a:rPr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Daraz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Online shopping events like 11.11</a:t>
            </a:r>
          </a:p>
          <a:p>
            <a:pPr algn="just"/>
            <a:r>
              <a:rPr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Foodpanda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Preference for ordering food online</a:t>
            </a:r>
          </a:p>
          <a:p>
            <a:pPr algn="just"/>
            <a:r>
              <a:rPr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Careem</a:t>
            </a:r>
            <a:r>
              <a:rPr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&amp;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Bykea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Ride-hailing apps usage</a:t>
            </a:r>
          </a:p>
          <a:p>
            <a:pPr algn="just"/>
            <a:r>
              <a:rPr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TikTok</a:t>
            </a:r>
            <a:r>
              <a:rPr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&amp; Instagram: Influencing youth purchases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548" y="176980"/>
            <a:ext cx="8229600" cy="580768"/>
          </a:xfrm>
        </p:spPr>
        <p:txBody>
          <a:bodyPr>
            <a:normAutofit/>
          </a:bodyPr>
          <a:lstStyle/>
          <a:p>
            <a:r>
              <a:rPr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Personalization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Customization</a:t>
            </a:r>
            <a:r>
              <a:rPr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&amp; Experience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" y="934065"/>
            <a:ext cx="9045677" cy="51920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customization empowers the user to actively change a product or service, while personalization uses data and algorithms to automatically tailor an experience to the user without their direct input</a:t>
            </a: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Daraz</a:t>
            </a:r>
            <a:r>
              <a:rPr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App: AI-driven recommendations</a:t>
            </a:r>
          </a:p>
          <a:p>
            <a:pPr algn="just"/>
            <a:r>
              <a:rPr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Jazz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&amp; Telenor: Personalized bundles</a:t>
            </a:r>
          </a:p>
          <a:p>
            <a:pPr algn="just"/>
            <a:r>
              <a:rPr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UBL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&amp; HBL: AI-based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chatbots</a:t>
            </a:r>
            <a:endParaRPr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PakWheels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Personalized car suggestions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0497"/>
            <a:ext cx="8229600" cy="620097"/>
          </a:xfrm>
        </p:spPr>
        <p:txBody>
          <a:bodyPr>
            <a:normAutofit/>
          </a:bodyPr>
          <a:lstStyle/>
          <a:p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Empowered Consumers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981" y="825910"/>
            <a:ext cx="8509819" cy="5300253"/>
          </a:xfrm>
        </p:spPr>
        <p:txBody>
          <a:bodyPr>
            <a:normAutofit/>
          </a:bodyPr>
          <a:lstStyle/>
          <a:p>
            <a:pPr algn="just"/>
            <a:r>
              <a:rPr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Savyour</a:t>
            </a:r>
            <a:r>
              <a:rPr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app: Cashback &amp; price comparisons</a:t>
            </a:r>
          </a:p>
          <a:p>
            <a:pPr algn="just"/>
            <a:r>
              <a:rPr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Shopsy.pk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Real-time reviews</a:t>
            </a:r>
          </a:p>
          <a:p>
            <a:pPr algn="just"/>
            <a:r>
              <a:rPr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Shift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Value: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Infinix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</a:t>
            </a:r>
            <a:r>
              <a:rPr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Tecno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mobiles replacing costly brands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943"/>
          </a:xfrm>
        </p:spPr>
        <p:txBody>
          <a:bodyPr>
            <a:normAutofit fontScale="90000"/>
          </a:bodyPr>
          <a:lstStyle/>
          <a:p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Key Benefits of Digitalization to Consumers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819" y="1071716"/>
            <a:ext cx="8868697" cy="52799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Convenience &amp; Time Saving</a:t>
            </a:r>
          </a:p>
          <a:p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Customers can shop, pay bills, or order services anytime, anywhere.</a:t>
            </a:r>
          </a:p>
          <a:p>
            <a:endParaRPr lang="en-GB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 </a:t>
            </a: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1: </a:t>
            </a:r>
            <a:r>
              <a:rPr lang="en-GB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Easypaisa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Customers pay utility bills and transfer money instantly without visiting a bank.</a:t>
            </a:r>
          </a:p>
          <a:p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 2: </a:t>
            </a:r>
            <a:r>
              <a:rPr lang="en-GB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Foodpanda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Customers save time by ordering meals online instead of going to restaurants.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93758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79091"/>
          </a:xfrm>
        </p:spPr>
        <p:txBody>
          <a:bodyPr>
            <a:noAutofit/>
          </a:bodyPr>
          <a:lstStyle/>
          <a:p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Better </a:t>
            </a: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Access to Services</a:t>
            </a:r>
            <a:b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5806" y="865240"/>
            <a:ext cx="8440994" cy="526092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Digital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platforms make services accessible even in remote areas.</a:t>
            </a:r>
          </a:p>
          <a:p>
            <a:pPr algn="just"/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 1: </a:t>
            </a:r>
            <a:r>
              <a:rPr lang="en-GB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JazzCash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Provides mobile banking to people in rural Pakistan where no physical banks exist.</a:t>
            </a:r>
          </a:p>
          <a:p>
            <a:pPr algn="just"/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 2: OLX Pakistan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Enables customers from small cities to buy/sell products online without needing physical marketplaces.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4419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738085"/>
          </a:xfrm>
        </p:spPr>
        <p:txBody>
          <a:bodyPr>
            <a:noAutofit/>
          </a:bodyPr>
          <a:lstStyle/>
          <a:p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Cost Savings</a:t>
            </a:r>
            <a:b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974" y="1130710"/>
            <a:ext cx="8760542" cy="4995453"/>
          </a:xfrm>
        </p:spPr>
        <p:txBody>
          <a:bodyPr/>
          <a:lstStyle/>
          <a:p>
            <a:pPr marL="0" indent="0" algn="just">
              <a:buNone/>
            </a:pP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Online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discounts, promotions, and competitive pricing benefit customers.</a:t>
            </a:r>
          </a:p>
          <a:p>
            <a:pPr algn="just"/>
            <a:endParaRPr lang="en-GB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 </a:t>
            </a: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1: Daraz.pk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Regularly offers mega sales (11.11, Black Friday) with big discounts.</a:t>
            </a:r>
          </a:p>
          <a:p>
            <a:pPr algn="just"/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 2: </a:t>
            </a:r>
            <a:r>
              <a:rPr lang="en-GB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Careem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Provides promo codes and ride discounts compared to traditional taxis.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3649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9427"/>
          </a:xfrm>
        </p:spPr>
        <p:txBody>
          <a:bodyPr>
            <a:noAutofit/>
          </a:bodyPr>
          <a:lstStyle/>
          <a:p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Personalization &amp; Choice</a:t>
            </a:r>
            <a:b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65239"/>
            <a:ext cx="9006348" cy="5624051"/>
          </a:xfrm>
        </p:spPr>
        <p:txBody>
          <a:bodyPr>
            <a:normAutofit/>
          </a:bodyPr>
          <a:lstStyle/>
          <a:p>
            <a:pPr algn="just"/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Digitalization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allows customized recommendations and multiple options.</a:t>
            </a:r>
          </a:p>
          <a:p>
            <a:pPr algn="just"/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 1: Daraz.pk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Suggests products based on customer browsing and purchase history.</a:t>
            </a:r>
          </a:p>
          <a:p>
            <a:pPr algn="just"/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 2: </a:t>
            </a:r>
            <a:r>
              <a:rPr lang="en-GB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Khaadi</a:t>
            </a: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Online Store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Customers can browse designs, sizes, and </a:t>
            </a:r>
            <a:r>
              <a:rPr lang="en-GB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colors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and get suggestions tailored to their taste.</a:t>
            </a:r>
          </a:p>
          <a:p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688123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0936"/>
          </a:xfrm>
        </p:spPr>
        <p:txBody>
          <a:bodyPr>
            <a:noAutofit/>
          </a:bodyPr>
          <a:lstStyle/>
          <a:p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Transparency &amp; Security</a:t>
            </a:r>
            <a:b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483" y="845574"/>
            <a:ext cx="8819535" cy="575187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Customers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track orders, payments, and services in real-time.</a:t>
            </a:r>
          </a:p>
          <a:p>
            <a:pPr algn="just"/>
            <a:endParaRPr lang="en-GB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Example </a:t>
            </a:r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1: TCS Courier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Customers track parcels digitally and know delivery status at every step.</a:t>
            </a:r>
          </a:p>
          <a:p>
            <a:pPr algn="just"/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 2: HBL Mobile App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Customers securely view transaction history and receive instant alerts for every activity.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98464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41439"/>
          </a:xfrm>
        </p:spPr>
        <p:txBody>
          <a:bodyPr>
            <a:noAutofit/>
          </a:bodyPr>
          <a:lstStyle/>
          <a:p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Enhanced Customer Experience</a:t>
            </a:r>
            <a:b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6645" y="816078"/>
            <a:ext cx="8490155" cy="5310086"/>
          </a:xfrm>
        </p:spPr>
        <p:txBody>
          <a:bodyPr/>
          <a:lstStyle/>
          <a:p>
            <a:pPr marL="0" indent="0" algn="just">
              <a:buNone/>
            </a:pPr>
            <a:r>
              <a:rPr lang="en-GB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Quick 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support, easy refunds, and smooth interactions improve satisfaction.</a:t>
            </a:r>
          </a:p>
          <a:p>
            <a:pPr algn="just"/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 1: </a:t>
            </a:r>
            <a:r>
              <a:rPr lang="en-GB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Careem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Offers in-app customer support and instant refunds for failed rides.</a:t>
            </a:r>
          </a:p>
          <a:p>
            <a:pPr algn="just"/>
            <a:r>
              <a:rPr lang="en-GB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 2: Airlift Express (before closure)</a:t>
            </a:r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Gave customers a smooth online grocery shopping experience with fast delivery.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9788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Impact of Digitalization on Consumers in Pakistan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dirty="0"/>
              <a:t>Ho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Digital Tools are Reshaping Pakistani Consumer Behavior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96"/>
            <a:ext cx="8229600" cy="590601"/>
          </a:xfrm>
        </p:spPr>
        <p:txBody>
          <a:bodyPr>
            <a:normAutofit/>
          </a:bodyPr>
          <a:lstStyle/>
          <a:p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Digitalization in Pakistan (Examples)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316" y="737419"/>
            <a:ext cx="8819536" cy="5761703"/>
          </a:xfrm>
        </p:spPr>
        <p:txBody>
          <a:bodyPr/>
          <a:lstStyle/>
          <a:p>
            <a:r>
              <a:rPr dirty="0" smtClean="0"/>
              <a:t>E-commerce</a:t>
            </a:r>
            <a:r>
              <a:rPr dirty="0"/>
              <a:t>: </a:t>
            </a:r>
            <a:r>
              <a:rPr dirty="0" err="1"/>
              <a:t>Daraz</a:t>
            </a:r>
            <a:r>
              <a:rPr dirty="0"/>
              <a:t>, </a:t>
            </a:r>
            <a:r>
              <a:rPr dirty="0" err="1"/>
              <a:t>HumMart</a:t>
            </a:r>
            <a:r>
              <a:rPr dirty="0"/>
              <a:t>, </a:t>
            </a:r>
            <a:r>
              <a:rPr dirty="0" err="1"/>
              <a:t>ChaseUp</a:t>
            </a:r>
            <a:r>
              <a:rPr dirty="0"/>
              <a:t> online</a:t>
            </a:r>
          </a:p>
          <a:p>
            <a:r>
              <a:rPr dirty="0" smtClean="0"/>
              <a:t>Digital </a:t>
            </a:r>
            <a:r>
              <a:rPr dirty="0"/>
              <a:t>Payments: </a:t>
            </a:r>
            <a:r>
              <a:rPr dirty="0" err="1"/>
              <a:t>Easypaisa</a:t>
            </a:r>
            <a:r>
              <a:rPr dirty="0"/>
              <a:t>, </a:t>
            </a:r>
            <a:r>
              <a:rPr dirty="0" err="1"/>
              <a:t>JazzCash</a:t>
            </a:r>
            <a:r>
              <a:rPr dirty="0"/>
              <a:t>, </a:t>
            </a:r>
            <a:r>
              <a:rPr dirty="0" err="1"/>
              <a:t>SadaPay</a:t>
            </a:r>
            <a:endParaRPr dirty="0"/>
          </a:p>
          <a:p>
            <a:r>
              <a:rPr dirty="0" smtClean="0"/>
              <a:t>Healthcare</a:t>
            </a:r>
            <a:r>
              <a:rPr dirty="0"/>
              <a:t>: </a:t>
            </a:r>
            <a:r>
              <a:rPr dirty="0" err="1"/>
              <a:t>Sehat</a:t>
            </a:r>
            <a:r>
              <a:rPr dirty="0"/>
              <a:t> </a:t>
            </a:r>
            <a:r>
              <a:rPr dirty="0" err="1"/>
              <a:t>Kahani</a:t>
            </a:r>
            <a:r>
              <a:rPr dirty="0"/>
              <a:t>, </a:t>
            </a:r>
            <a:r>
              <a:rPr dirty="0" err="1"/>
              <a:t>Oladoc</a:t>
            </a:r>
            <a:endParaRPr dirty="0"/>
          </a:p>
          <a:p>
            <a:r>
              <a:rPr dirty="0" smtClean="0"/>
              <a:t>Entertainment</a:t>
            </a:r>
            <a:r>
              <a:rPr dirty="0"/>
              <a:t>: YouTube, </a:t>
            </a:r>
            <a:r>
              <a:rPr dirty="0" err="1"/>
              <a:t>SnackVideo</a:t>
            </a:r>
            <a:r>
              <a:rPr dirty="0"/>
              <a:t>, Netflix</a:t>
            </a:r>
          </a:p>
          <a:p>
            <a:r>
              <a:rPr dirty="0" smtClean="0"/>
              <a:t>Banking</a:t>
            </a:r>
            <a:r>
              <a:rPr dirty="0"/>
              <a:t>: HBL </a:t>
            </a:r>
            <a:r>
              <a:rPr dirty="0" err="1"/>
              <a:t>Konnect</a:t>
            </a:r>
            <a:r>
              <a:rPr dirty="0"/>
              <a:t>, </a:t>
            </a:r>
            <a:r>
              <a:rPr dirty="0" err="1"/>
              <a:t>Meezan</a:t>
            </a:r>
            <a:r>
              <a:rPr dirty="0"/>
              <a:t> Internet Banking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7322"/>
            <a:ext cx="8229600" cy="787246"/>
          </a:xfrm>
        </p:spPr>
        <p:txBody>
          <a:bodyPr>
            <a:normAutofit/>
          </a:bodyPr>
          <a:lstStyle/>
          <a:p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Challenges for Consumers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490" y="1071716"/>
            <a:ext cx="8598310" cy="5054447"/>
          </a:xfrm>
        </p:spPr>
        <p:txBody>
          <a:bodyPr>
            <a:normAutofit/>
          </a:bodyPr>
          <a:lstStyle/>
          <a:p>
            <a:r>
              <a:rPr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Online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Scams: Fake sellers on Facebook</a:t>
            </a:r>
          </a:p>
          <a:p>
            <a:r>
              <a:rPr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Fraudulent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Transactions: Mobile wallet fraud</a:t>
            </a:r>
          </a:p>
          <a:p>
            <a:r>
              <a:rPr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Digital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Divide: Rural areas lack internet</a:t>
            </a:r>
          </a:p>
          <a:p>
            <a:r>
              <a:rPr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Data </a:t>
            </a: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Privacy: WhatsApp policy backlash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Pakistani consumers are more informed &amp; connected</a:t>
            </a:r>
          </a:p>
          <a:p>
            <a:r>
              <a:t>- Businesses must adopt digital-first strategies</a:t>
            </a:r>
          </a:p>
          <a:p>
            <a:r>
              <a:t>- Future: Cashless Pakistan (Raast), AI-driven shopping, AR try-ons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90601"/>
          </a:xfrm>
        </p:spPr>
        <p:txBody>
          <a:bodyPr>
            <a:normAutofit/>
          </a:bodyPr>
          <a:lstStyle/>
          <a:p>
            <a:r>
              <a:rPr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825" y="1130711"/>
            <a:ext cx="8868697" cy="3883742"/>
          </a:xfrm>
        </p:spPr>
        <p:txBody>
          <a:bodyPr>
            <a:normAutofit/>
          </a:bodyPr>
          <a:lstStyle/>
          <a:p>
            <a:pPr algn="just"/>
            <a:r>
              <a:rPr sz="2800" dirty="0"/>
              <a:t>Digitalization is driving Pakistan’s consumer market growth</a:t>
            </a:r>
          </a:p>
          <a:p>
            <a:pPr algn="just"/>
            <a:r>
              <a:rPr sz="2800" dirty="0" smtClean="0"/>
              <a:t>87</a:t>
            </a:r>
            <a:r>
              <a:rPr sz="2800" dirty="0"/>
              <a:t>% of Pakistan’s internet users rely on mobile phones</a:t>
            </a:r>
          </a:p>
          <a:p>
            <a:pPr algn="just"/>
            <a:r>
              <a:rPr sz="2800" dirty="0" smtClean="0"/>
              <a:t>Consumers </a:t>
            </a:r>
            <a:r>
              <a:rPr sz="2800" dirty="0"/>
              <a:t>shifting from traditional shopping to mobile apps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Evolution in the internet around Globe (China)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Video-1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79031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03-Digitalization-3-63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5639" y="324466"/>
            <a:ext cx="8573729" cy="62434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7694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Reading-1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blogs.worldbank.org/en/voices/digital-era-all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965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6-Digitalization-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32068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7490"/>
            <a:ext cx="8229600" cy="787246"/>
          </a:xfrm>
        </p:spPr>
        <p:txBody>
          <a:bodyPr>
            <a:normAutofit/>
          </a:bodyPr>
          <a:lstStyle/>
          <a:p>
            <a:r>
              <a:rPr lang="en-US" sz="2800" b="1" dirty="0"/>
              <a:t>K</a:t>
            </a:r>
            <a:r>
              <a:rPr lang="en-US" sz="2800" b="1" dirty="0" smtClean="0"/>
              <a:t>ey Advantages </a:t>
            </a:r>
            <a:r>
              <a:rPr lang="en-US" sz="2800" b="1" dirty="0"/>
              <a:t>of digitalization to firms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490" y="1022555"/>
            <a:ext cx="8967019" cy="4611995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Operational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Efficiency &amp; Cost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Reduction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Automates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repetitive tasks (e.g., billing, HR processes, inventory management).</a:t>
            </a:r>
          </a:p>
          <a:p>
            <a:pPr lvl="0">
              <a:spcBef>
                <a:spcPts val="0"/>
              </a:spcBef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Reduces paperwork, human errors, and time delays.</a:t>
            </a:r>
          </a:p>
          <a:p>
            <a:pPr lvl="0">
              <a:spcBef>
                <a:spcPts val="0"/>
              </a:spcBef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Cloud-based systems lower IT infrastructure costs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>
              <a:spcBef>
                <a:spcPts val="0"/>
              </a:spcBef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Bef>
                <a:spcPts val="0"/>
              </a:spcBef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 1: UBL (United Bank Limited)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Introduced digital banking apps and ATMs to reduce branch workload, cut operational costs, and improve transaction speed.</a:t>
            </a:r>
          </a:p>
          <a:p>
            <a:pPr lvl="0">
              <a:spcBef>
                <a:spcPts val="0"/>
              </a:spcBef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Example 2: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Bykea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Uses a mobile app for ride-hailing and parcel delivery, cutting manual booking costs and optimizing routes for efficiency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>
              <a:spcBef>
                <a:spcPts val="0"/>
              </a:spcBef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Pakistan post.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spcBef>
                <a:spcPts val="0"/>
              </a:spcBef>
              <a:buNone/>
            </a:pP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42613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1644</TotalTime>
  <Words>1380</Words>
  <Application>Microsoft Office PowerPoint</Application>
  <PresentationFormat>On-screen Show (4:3)</PresentationFormat>
  <Paragraphs>145</Paragraphs>
  <Slides>32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6" baseType="lpstr">
      <vt:lpstr>Arial</vt:lpstr>
      <vt:lpstr>Calibri</vt:lpstr>
      <vt:lpstr>Times New Roman</vt:lpstr>
      <vt:lpstr>Office Theme</vt:lpstr>
      <vt:lpstr>Digitalization and Consumers</vt:lpstr>
      <vt:lpstr>PowerPoint Presentation</vt:lpstr>
      <vt:lpstr>Impact of Digitalization on Consumers in Pakistan</vt:lpstr>
      <vt:lpstr>Introduction</vt:lpstr>
      <vt:lpstr>Evolution in the internet around Globe (China)</vt:lpstr>
      <vt:lpstr>PowerPoint Presentation</vt:lpstr>
      <vt:lpstr>Reading-1</vt:lpstr>
      <vt:lpstr>PowerPoint Presentation</vt:lpstr>
      <vt:lpstr>Key Advantages of digitalization to firms</vt:lpstr>
      <vt:lpstr>PowerPoint Presentation</vt:lpstr>
      <vt:lpstr>3. Data-Driven Decision Making</vt:lpstr>
      <vt:lpstr>4. Market Expansion</vt:lpstr>
      <vt:lpstr>5. Innovation &amp; Competitive Advantage </vt:lpstr>
      <vt:lpstr>6. Enhanced Collaboration </vt:lpstr>
      <vt:lpstr>7. Brand Visibility &amp; Marketing </vt:lpstr>
      <vt:lpstr>8. Sustainability &amp; Compliance </vt:lpstr>
      <vt:lpstr> 9. Financial Growth </vt:lpstr>
      <vt:lpstr>Video-2</vt:lpstr>
      <vt:lpstr>Consumer Expectations</vt:lpstr>
      <vt:lpstr>Online Marketplaces</vt:lpstr>
      <vt:lpstr>Changing Consumer Behavior</vt:lpstr>
      <vt:lpstr>Personalization, Customization &amp; Experience</vt:lpstr>
      <vt:lpstr>Empowered Consumers</vt:lpstr>
      <vt:lpstr>Key Benefits of Digitalization to Consumers</vt:lpstr>
      <vt:lpstr>2. Better Access to Services </vt:lpstr>
      <vt:lpstr>3. Cost Savings </vt:lpstr>
      <vt:lpstr>4. Personalization &amp; Choice </vt:lpstr>
      <vt:lpstr>5. Transparency &amp; Security </vt:lpstr>
      <vt:lpstr>6. Enhanced Customer Experience </vt:lpstr>
      <vt:lpstr>Digitalization in Pakistan (Examples)</vt:lpstr>
      <vt:lpstr>Challenges for Consumers</vt:lpstr>
      <vt:lpstr>Conclusion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/>
  <cp:keywords/>
  <dc:description>generated using python-pptx</dc:description>
  <cp:lastModifiedBy>Microsoft account</cp:lastModifiedBy>
  <cp:revision>32</cp:revision>
  <dcterms:created xsi:type="dcterms:W3CDTF">2013-01-27T09:14:16Z</dcterms:created>
  <dcterms:modified xsi:type="dcterms:W3CDTF">2025-10-10T16:17:21Z</dcterms:modified>
  <cp:category/>
</cp:coreProperties>
</file>