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76" r:id="rId22"/>
    <p:sldId id="277" r:id="rId23"/>
    <p:sldId id="282" r:id="rId24"/>
    <p:sldId id="279" r:id="rId25"/>
    <p:sldId id="280" r:id="rId26"/>
    <p:sldId id="278"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AD3F4-9A90-43EE-AFF7-38F27A188B85}" type="doc">
      <dgm:prSet loTypeId="urn:microsoft.com/office/officeart/2005/8/layout/process1" loCatId="process" qsTypeId="urn:microsoft.com/office/officeart/2005/8/quickstyle/simple1" qsCatId="simple" csTypeId="urn:microsoft.com/office/officeart/2005/8/colors/accent1_2" csCatId="accent1" phldr="1"/>
      <dgm:spPr/>
    </dgm:pt>
    <dgm:pt modelId="{F84C0B7E-E77A-4453-AFDA-AF5838156C2A}">
      <dgm:prSet phldrT="[Text]" custT="1"/>
      <dgm:spPr>
        <a:solidFill>
          <a:schemeClr val="accent5">
            <a:lumMod val="20000"/>
            <a:lumOff val="80000"/>
          </a:schemeClr>
        </a:solidFill>
        <a:ln>
          <a:solidFill>
            <a:schemeClr val="tx1"/>
          </a:solidFill>
        </a:ln>
      </dgm:spPr>
      <dgm:t>
        <a:bodyPr/>
        <a:lstStyle/>
        <a:p>
          <a:r>
            <a:rPr lang="en-US" sz="2000" b="1" dirty="0" smtClean="0">
              <a:solidFill>
                <a:schemeClr val="tx1"/>
              </a:solidFill>
            </a:rPr>
            <a:t>Planning</a:t>
          </a:r>
        </a:p>
        <a:p>
          <a:r>
            <a:rPr lang="en-US" sz="2000" dirty="0" smtClean="0">
              <a:solidFill>
                <a:schemeClr val="tx1"/>
              </a:solidFill>
            </a:rPr>
            <a:t> Analyze situation</a:t>
          </a:r>
        </a:p>
        <a:p>
          <a:r>
            <a:rPr lang="en-US" sz="2000" dirty="0" smtClean="0">
              <a:solidFill>
                <a:schemeClr val="tx1"/>
              </a:solidFill>
            </a:rPr>
            <a:t>Set Goals</a:t>
          </a:r>
        </a:p>
        <a:p>
          <a:r>
            <a:rPr lang="en-US" sz="2000" dirty="0" smtClean="0">
              <a:solidFill>
                <a:schemeClr val="tx1"/>
              </a:solidFill>
            </a:rPr>
            <a:t>Select strategies and tactics</a:t>
          </a:r>
          <a:endParaRPr lang="en-US" sz="2000" dirty="0">
            <a:solidFill>
              <a:schemeClr val="tx1"/>
            </a:solidFill>
          </a:endParaRPr>
        </a:p>
      </dgm:t>
    </dgm:pt>
    <dgm:pt modelId="{D67CF158-CE59-4C4F-BA85-7BB26488DB9D}" type="parTrans" cxnId="{28C5334C-6067-4DE2-8656-D17CFD562E49}">
      <dgm:prSet/>
      <dgm:spPr/>
      <dgm:t>
        <a:bodyPr/>
        <a:lstStyle/>
        <a:p>
          <a:endParaRPr lang="en-US"/>
        </a:p>
      </dgm:t>
    </dgm:pt>
    <dgm:pt modelId="{610EFB22-2370-40EA-AD84-15C99DC761A8}" type="sibTrans" cxnId="{28C5334C-6067-4DE2-8656-D17CFD562E49}">
      <dgm:prSet/>
      <dgm:spPr/>
      <dgm:t>
        <a:bodyPr/>
        <a:lstStyle/>
        <a:p>
          <a:endParaRPr lang="en-US"/>
        </a:p>
      </dgm:t>
    </dgm:pt>
    <dgm:pt modelId="{A72CBBDA-06EB-4831-B1B2-383BF026226C}">
      <dgm:prSet phldrT="[Text]" custT="1"/>
      <dgm:spPr>
        <a:solidFill>
          <a:schemeClr val="accent5">
            <a:lumMod val="20000"/>
            <a:lumOff val="80000"/>
          </a:schemeClr>
        </a:solidFill>
        <a:ln>
          <a:solidFill>
            <a:schemeClr val="tx1"/>
          </a:solidFill>
        </a:ln>
      </dgm:spPr>
      <dgm:t>
        <a:bodyPr/>
        <a:lstStyle/>
        <a:p>
          <a:r>
            <a:rPr lang="en-US" sz="2000" b="1" dirty="0" smtClean="0">
              <a:solidFill>
                <a:schemeClr val="tx1"/>
              </a:solidFill>
            </a:rPr>
            <a:t>Implementation</a:t>
          </a:r>
        </a:p>
        <a:p>
          <a:r>
            <a:rPr lang="en-US" sz="2000" dirty="0" smtClean="0">
              <a:solidFill>
                <a:schemeClr val="tx1"/>
              </a:solidFill>
            </a:rPr>
            <a:t>Organize </a:t>
          </a:r>
        </a:p>
        <a:p>
          <a:r>
            <a:rPr lang="en-US" sz="2000" dirty="0" smtClean="0">
              <a:solidFill>
                <a:schemeClr val="tx1"/>
              </a:solidFill>
            </a:rPr>
            <a:t>Staff</a:t>
          </a:r>
        </a:p>
        <a:p>
          <a:r>
            <a:rPr lang="en-US" sz="2000" dirty="0" smtClean="0">
              <a:solidFill>
                <a:schemeClr val="tx1"/>
              </a:solidFill>
            </a:rPr>
            <a:t>Direct</a:t>
          </a:r>
          <a:endParaRPr lang="en-US" sz="2000" dirty="0">
            <a:solidFill>
              <a:schemeClr val="tx1"/>
            </a:solidFill>
          </a:endParaRPr>
        </a:p>
      </dgm:t>
    </dgm:pt>
    <dgm:pt modelId="{7E37E308-6ECE-48F2-B855-162A60D304B7}" type="parTrans" cxnId="{C7270106-4C5B-4726-83BC-2D6772C2F69C}">
      <dgm:prSet/>
      <dgm:spPr/>
      <dgm:t>
        <a:bodyPr/>
        <a:lstStyle/>
        <a:p>
          <a:endParaRPr lang="en-US"/>
        </a:p>
      </dgm:t>
    </dgm:pt>
    <dgm:pt modelId="{053C492F-D41C-4151-992A-4B41E8FE85D3}" type="sibTrans" cxnId="{C7270106-4C5B-4726-83BC-2D6772C2F69C}">
      <dgm:prSet/>
      <dgm:spPr/>
      <dgm:t>
        <a:bodyPr/>
        <a:lstStyle/>
        <a:p>
          <a:endParaRPr lang="en-US"/>
        </a:p>
      </dgm:t>
    </dgm:pt>
    <dgm:pt modelId="{738AEDDE-E93C-45F2-9DC8-7E021EC01924}">
      <dgm:prSet phldrT="[Text]" custT="1"/>
      <dgm:spPr>
        <a:solidFill>
          <a:schemeClr val="accent5">
            <a:lumMod val="20000"/>
            <a:lumOff val="80000"/>
          </a:schemeClr>
        </a:solidFill>
        <a:ln>
          <a:solidFill>
            <a:schemeClr val="tx1"/>
          </a:solidFill>
        </a:ln>
      </dgm:spPr>
      <dgm:t>
        <a:bodyPr/>
        <a:lstStyle/>
        <a:p>
          <a:r>
            <a:rPr lang="en-US" sz="2000" b="1" dirty="0" smtClean="0">
              <a:solidFill>
                <a:schemeClr val="tx1"/>
              </a:solidFill>
            </a:rPr>
            <a:t>Evaluation</a:t>
          </a:r>
        </a:p>
        <a:p>
          <a:r>
            <a:rPr lang="en-US" sz="2000" b="0" dirty="0" smtClean="0">
              <a:solidFill>
                <a:schemeClr val="tx1"/>
              </a:solidFill>
            </a:rPr>
            <a:t>Comparison of Performance with goals</a:t>
          </a:r>
          <a:endParaRPr lang="en-US" sz="2000" b="0" dirty="0">
            <a:solidFill>
              <a:schemeClr val="tx1"/>
            </a:solidFill>
          </a:endParaRPr>
        </a:p>
      </dgm:t>
    </dgm:pt>
    <dgm:pt modelId="{C10DDDEC-E726-4987-A42C-C4E3C2CB6A79}" type="parTrans" cxnId="{3EE04262-6D17-4F56-B5AB-6B487075D330}">
      <dgm:prSet/>
      <dgm:spPr/>
      <dgm:t>
        <a:bodyPr/>
        <a:lstStyle/>
        <a:p>
          <a:endParaRPr lang="en-US"/>
        </a:p>
      </dgm:t>
    </dgm:pt>
    <dgm:pt modelId="{36DE42E1-1D8E-45A4-9743-6306742C378A}" type="sibTrans" cxnId="{3EE04262-6D17-4F56-B5AB-6B487075D330}">
      <dgm:prSet/>
      <dgm:spPr/>
      <dgm:t>
        <a:bodyPr/>
        <a:lstStyle/>
        <a:p>
          <a:endParaRPr lang="en-US"/>
        </a:p>
      </dgm:t>
    </dgm:pt>
    <dgm:pt modelId="{2214E810-109A-4273-A0D4-6C49D61A8219}" type="pres">
      <dgm:prSet presAssocID="{3E5AD3F4-9A90-43EE-AFF7-38F27A188B85}" presName="Name0" presStyleCnt="0">
        <dgm:presLayoutVars>
          <dgm:dir/>
          <dgm:resizeHandles val="exact"/>
        </dgm:presLayoutVars>
      </dgm:prSet>
      <dgm:spPr/>
    </dgm:pt>
    <dgm:pt modelId="{829AB389-450E-46D3-BDF2-A361EB25BAFF}" type="pres">
      <dgm:prSet presAssocID="{F84C0B7E-E77A-4453-AFDA-AF5838156C2A}" presName="node" presStyleLbl="node1" presStyleIdx="0" presStyleCnt="3">
        <dgm:presLayoutVars>
          <dgm:bulletEnabled val="1"/>
        </dgm:presLayoutVars>
      </dgm:prSet>
      <dgm:spPr/>
      <dgm:t>
        <a:bodyPr/>
        <a:lstStyle/>
        <a:p>
          <a:endParaRPr lang="en-US"/>
        </a:p>
      </dgm:t>
    </dgm:pt>
    <dgm:pt modelId="{DE553704-9956-4D81-94CE-32DF34D9B637}" type="pres">
      <dgm:prSet presAssocID="{610EFB22-2370-40EA-AD84-15C99DC761A8}" presName="sibTrans" presStyleLbl="sibTrans2D1" presStyleIdx="0" presStyleCnt="2"/>
      <dgm:spPr/>
      <dgm:t>
        <a:bodyPr/>
        <a:lstStyle/>
        <a:p>
          <a:endParaRPr lang="en-US"/>
        </a:p>
      </dgm:t>
    </dgm:pt>
    <dgm:pt modelId="{638C3682-DA36-47BA-8144-A7FE58085FBC}" type="pres">
      <dgm:prSet presAssocID="{610EFB22-2370-40EA-AD84-15C99DC761A8}" presName="connectorText" presStyleLbl="sibTrans2D1" presStyleIdx="0" presStyleCnt="2"/>
      <dgm:spPr/>
      <dgm:t>
        <a:bodyPr/>
        <a:lstStyle/>
        <a:p>
          <a:endParaRPr lang="en-US"/>
        </a:p>
      </dgm:t>
    </dgm:pt>
    <dgm:pt modelId="{D11C38A5-0B39-46DF-A704-C0B7FAF1F8A4}" type="pres">
      <dgm:prSet presAssocID="{A72CBBDA-06EB-4831-B1B2-383BF026226C}" presName="node" presStyleLbl="node1" presStyleIdx="1" presStyleCnt="3" custLinFactNeighborX="-7951" custLinFactNeighborY="-893">
        <dgm:presLayoutVars>
          <dgm:bulletEnabled val="1"/>
        </dgm:presLayoutVars>
      </dgm:prSet>
      <dgm:spPr/>
      <dgm:t>
        <a:bodyPr/>
        <a:lstStyle/>
        <a:p>
          <a:endParaRPr lang="en-US"/>
        </a:p>
      </dgm:t>
    </dgm:pt>
    <dgm:pt modelId="{8631BD63-72FC-43DA-A608-5E683773EAF5}" type="pres">
      <dgm:prSet presAssocID="{053C492F-D41C-4151-992A-4B41E8FE85D3}" presName="sibTrans" presStyleLbl="sibTrans2D1" presStyleIdx="1" presStyleCnt="2"/>
      <dgm:spPr/>
      <dgm:t>
        <a:bodyPr/>
        <a:lstStyle/>
        <a:p>
          <a:endParaRPr lang="en-US"/>
        </a:p>
      </dgm:t>
    </dgm:pt>
    <dgm:pt modelId="{270456D0-0EF4-40F2-B145-D5521E9D3F77}" type="pres">
      <dgm:prSet presAssocID="{053C492F-D41C-4151-992A-4B41E8FE85D3}" presName="connectorText" presStyleLbl="sibTrans2D1" presStyleIdx="1" presStyleCnt="2"/>
      <dgm:spPr/>
      <dgm:t>
        <a:bodyPr/>
        <a:lstStyle/>
        <a:p>
          <a:endParaRPr lang="en-US"/>
        </a:p>
      </dgm:t>
    </dgm:pt>
    <dgm:pt modelId="{947F3B98-831B-4675-AC5E-DEDC6643B914}" type="pres">
      <dgm:prSet presAssocID="{738AEDDE-E93C-45F2-9DC8-7E021EC01924}" presName="node" presStyleLbl="node1" presStyleIdx="2" presStyleCnt="3" custLinFactNeighborX="-15661" custLinFactNeighborY="446">
        <dgm:presLayoutVars>
          <dgm:bulletEnabled val="1"/>
        </dgm:presLayoutVars>
      </dgm:prSet>
      <dgm:spPr/>
      <dgm:t>
        <a:bodyPr/>
        <a:lstStyle/>
        <a:p>
          <a:endParaRPr lang="en-US"/>
        </a:p>
      </dgm:t>
    </dgm:pt>
  </dgm:ptLst>
  <dgm:cxnLst>
    <dgm:cxn modelId="{5B85CFB4-E9E4-44BC-B739-A462F1213018}" type="presOf" srcId="{053C492F-D41C-4151-992A-4B41E8FE85D3}" destId="{8631BD63-72FC-43DA-A608-5E683773EAF5}" srcOrd="0" destOrd="0" presId="urn:microsoft.com/office/officeart/2005/8/layout/process1"/>
    <dgm:cxn modelId="{CAE25543-6E91-4589-ACDA-F936ED0053BF}" type="presOf" srcId="{F84C0B7E-E77A-4453-AFDA-AF5838156C2A}" destId="{829AB389-450E-46D3-BDF2-A361EB25BAFF}" srcOrd="0" destOrd="0" presId="urn:microsoft.com/office/officeart/2005/8/layout/process1"/>
    <dgm:cxn modelId="{31F810FF-1840-40AA-89A1-8865D09ED866}" type="presOf" srcId="{A72CBBDA-06EB-4831-B1B2-383BF026226C}" destId="{D11C38A5-0B39-46DF-A704-C0B7FAF1F8A4}" srcOrd="0" destOrd="0" presId="urn:microsoft.com/office/officeart/2005/8/layout/process1"/>
    <dgm:cxn modelId="{28C5334C-6067-4DE2-8656-D17CFD562E49}" srcId="{3E5AD3F4-9A90-43EE-AFF7-38F27A188B85}" destId="{F84C0B7E-E77A-4453-AFDA-AF5838156C2A}" srcOrd="0" destOrd="0" parTransId="{D67CF158-CE59-4C4F-BA85-7BB26488DB9D}" sibTransId="{610EFB22-2370-40EA-AD84-15C99DC761A8}"/>
    <dgm:cxn modelId="{2CBB51FB-5791-48DE-8560-F66D47FAED71}" type="presOf" srcId="{053C492F-D41C-4151-992A-4B41E8FE85D3}" destId="{270456D0-0EF4-40F2-B145-D5521E9D3F77}" srcOrd="1" destOrd="0" presId="urn:microsoft.com/office/officeart/2005/8/layout/process1"/>
    <dgm:cxn modelId="{3EE04262-6D17-4F56-B5AB-6B487075D330}" srcId="{3E5AD3F4-9A90-43EE-AFF7-38F27A188B85}" destId="{738AEDDE-E93C-45F2-9DC8-7E021EC01924}" srcOrd="2" destOrd="0" parTransId="{C10DDDEC-E726-4987-A42C-C4E3C2CB6A79}" sibTransId="{36DE42E1-1D8E-45A4-9743-6306742C378A}"/>
    <dgm:cxn modelId="{20304306-75D3-4098-8C48-D8FE4A90785F}" type="presOf" srcId="{610EFB22-2370-40EA-AD84-15C99DC761A8}" destId="{638C3682-DA36-47BA-8144-A7FE58085FBC}" srcOrd="1" destOrd="0" presId="urn:microsoft.com/office/officeart/2005/8/layout/process1"/>
    <dgm:cxn modelId="{24DB0508-8ED6-4CBF-91C6-58FE8A12B923}" type="presOf" srcId="{3E5AD3F4-9A90-43EE-AFF7-38F27A188B85}" destId="{2214E810-109A-4273-A0D4-6C49D61A8219}" srcOrd="0" destOrd="0" presId="urn:microsoft.com/office/officeart/2005/8/layout/process1"/>
    <dgm:cxn modelId="{C7270106-4C5B-4726-83BC-2D6772C2F69C}" srcId="{3E5AD3F4-9A90-43EE-AFF7-38F27A188B85}" destId="{A72CBBDA-06EB-4831-B1B2-383BF026226C}" srcOrd="1" destOrd="0" parTransId="{7E37E308-6ECE-48F2-B855-162A60D304B7}" sibTransId="{053C492F-D41C-4151-992A-4B41E8FE85D3}"/>
    <dgm:cxn modelId="{C6743916-0407-48BA-AC01-F56AD456280C}" type="presOf" srcId="{610EFB22-2370-40EA-AD84-15C99DC761A8}" destId="{DE553704-9956-4D81-94CE-32DF34D9B637}" srcOrd="0" destOrd="0" presId="urn:microsoft.com/office/officeart/2005/8/layout/process1"/>
    <dgm:cxn modelId="{7DBC6BC4-5950-4EB6-BF1A-20FA8E2B90C5}" type="presOf" srcId="{738AEDDE-E93C-45F2-9DC8-7E021EC01924}" destId="{947F3B98-831B-4675-AC5E-DEDC6643B914}" srcOrd="0" destOrd="0" presId="urn:microsoft.com/office/officeart/2005/8/layout/process1"/>
    <dgm:cxn modelId="{B28C4760-43C5-4F8D-873B-CD12F8A37ADC}" type="presParOf" srcId="{2214E810-109A-4273-A0D4-6C49D61A8219}" destId="{829AB389-450E-46D3-BDF2-A361EB25BAFF}" srcOrd="0" destOrd="0" presId="urn:microsoft.com/office/officeart/2005/8/layout/process1"/>
    <dgm:cxn modelId="{10823C3F-A977-4B31-968C-7609A605614B}" type="presParOf" srcId="{2214E810-109A-4273-A0D4-6C49D61A8219}" destId="{DE553704-9956-4D81-94CE-32DF34D9B637}" srcOrd="1" destOrd="0" presId="urn:microsoft.com/office/officeart/2005/8/layout/process1"/>
    <dgm:cxn modelId="{40CAFDB7-505B-40B5-8E2C-F95907B687D4}" type="presParOf" srcId="{DE553704-9956-4D81-94CE-32DF34D9B637}" destId="{638C3682-DA36-47BA-8144-A7FE58085FBC}" srcOrd="0" destOrd="0" presId="urn:microsoft.com/office/officeart/2005/8/layout/process1"/>
    <dgm:cxn modelId="{959D63C4-ABA5-4277-97E8-B26341DC6269}" type="presParOf" srcId="{2214E810-109A-4273-A0D4-6C49D61A8219}" destId="{D11C38A5-0B39-46DF-A704-C0B7FAF1F8A4}" srcOrd="2" destOrd="0" presId="urn:microsoft.com/office/officeart/2005/8/layout/process1"/>
    <dgm:cxn modelId="{AF4D8BF7-0562-4E6A-BDB8-C87A0D600EDE}" type="presParOf" srcId="{2214E810-109A-4273-A0D4-6C49D61A8219}" destId="{8631BD63-72FC-43DA-A608-5E683773EAF5}" srcOrd="3" destOrd="0" presId="urn:microsoft.com/office/officeart/2005/8/layout/process1"/>
    <dgm:cxn modelId="{12E5EF33-3769-4808-ADC9-54F09EB35232}" type="presParOf" srcId="{8631BD63-72FC-43DA-A608-5E683773EAF5}" destId="{270456D0-0EF4-40F2-B145-D5521E9D3F77}" srcOrd="0" destOrd="0" presId="urn:microsoft.com/office/officeart/2005/8/layout/process1"/>
    <dgm:cxn modelId="{6236DA54-A62B-4116-9069-CC01B9E3CBA2}" type="presParOf" srcId="{2214E810-109A-4273-A0D4-6C49D61A8219}" destId="{947F3B98-831B-4675-AC5E-DEDC6643B91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9E33E5-8836-48CE-BF85-4D6CD8C8107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E0E2F175-68BC-4529-8CF6-D8F0EDA6FC37}">
      <dgm:prSet phldrT="[Text]" custT="1"/>
      <dgm:spPr>
        <a:solidFill>
          <a:schemeClr val="accent1">
            <a:lumMod val="40000"/>
            <a:lumOff val="60000"/>
          </a:schemeClr>
        </a:solidFill>
      </dgm:spPr>
      <dgm:t>
        <a:bodyPr/>
        <a:lstStyle/>
        <a:p>
          <a:r>
            <a:rPr lang="en-US" sz="1600" b="1" dirty="0" smtClean="0">
              <a:solidFill>
                <a:schemeClr val="tx1"/>
              </a:solidFill>
            </a:rPr>
            <a:t>Connection with Customer</a:t>
          </a:r>
          <a:endParaRPr lang="en-US" sz="1600" b="1" dirty="0">
            <a:solidFill>
              <a:schemeClr val="tx1"/>
            </a:solidFill>
          </a:endParaRPr>
        </a:p>
      </dgm:t>
    </dgm:pt>
    <dgm:pt modelId="{A429FB4C-CBE2-4FB9-992F-3C092ACBDC43}" type="parTrans" cxnId="{0EE4EBD2-BB66-4EC1-8B25-26043DFDDEF0}">
      <dgm:prSet/>
      <dgm:spPr/>
      <dgm:t>
        <a:bodyPr/>
        <a:lstStyle/>
        <a:p>
          <a:endParaRPr lang="en-US"/>
        </a:p>
      </dgm:t>
    </dgm:pt>
    <dgm:pt modelId="{6668AC22-D33C-401E-8A59-31CA9939EA3B}" type="sibTrans" cxnId="{0EE4EBD2-BB66-4EC1-8B25-26043DFDDEF0}">
      <dgm:prSet/>
      <dgm:spPr/>
      <dgm:t>
        <a:bodyPr/>
        <a:lstStyle/>
        <a:p>
          <a:endParaRPr lang="en-US"/>
        </a:p>
      </dgm:t>
    </dgm:pt>
    <dgm:pt modelId="{2DEE569B-B610-498A-ADCD-486D52422B0C}">
      <dgm:prSet phldrT="[Text]" custT="1"/>
      <dgm:spPr>
        <a:solidFill>
          <a:schemeClr val="accent1">
            <a:lumMod val="40000"/>
            <a:lumOff val="60000"/>
          </a:schemeClr>
        </a:solidFill>
      </dgm:spPr>
      <dgm:t>
        <a:bodyPr/>
        <a:lstStyle/>
        <a:p>
          <a:r>
            <a:rPr lang="en-US" sz="1600" b="1" dirty="0" smtClean="0">
              <a:solidFill>
                <a:schemeClr val="tx1"/>
              </a:solidFill>
              <a:latin typeface="+mn-lt"/>
              <a:cs typeface="Times New Roman" panose="02020603050405020304" pitchFamily="18" charset="0"/>
            </a:rPr>
            <a:t>Creating customer value and loyalty </a:t>
          </a:r>
          <a:endParaRPr lang="en-US" sz="1600" b="1" dirty="0">
            <a:solidFill>
              <a:schemeClr val="tx1"/>
            </a:solidFill>
            <a:latin typeface="+mn-lt"/>
            <a:cs typeface="Times New Roman" panose="02020603050405020304" pitchFamily="18" charset="0"/>
          </a:endParaRPr>
        </a:p>
      </dgm:t>
    </dgm:pt>
    <dgm:pt modelId="{5C434030-E698-49DA-8DF6-5F46DCF3AF73}" type="parTrans" cxnId="{573CA2D5-FD37-47E2-9D49-93C95AEF8F89}">
      <dgm:prSet/>
      <dgm:spPr/>
      <dgm:t>
        <a:bodyPr/>
        <a:lstStyle/>
        <a:p>
          <a:endParaRPr lang="en-US"/>
        </a:p>
      </dgm:t>
    </dgm:pt>
    <dgm:pt modelId="{293360DA-5FD8-46A6-B93D-922C5D6E263B}" type="sibTrans" cxnId="{573CA2D5-FD37-47E2-9D49-93C95AEF8F89}">
      <dgm:prSet/>
      <dgm:spPr/>
      <dgm:t>
        <a:bodyPr/>
        <a:lstStyle/>
        <a:p>
          <a:endParaRPr lang="en-US"/>
        </a:p>
      </dgm:t>
    </dgm:pt>
    <dgm:pt modelId="{DAC499B3-ADEC-408D-8978-70FE4BAB5195}">
      <dgm:prSet phldrT="[Text]" custT="1"/>
      <dgm:spPr>
        <a:solidFill>
          <a:schemeClr val="accent1">
            <a:lumMod val="40000"/>
            <a:lumOff val="60000"/>
          </a:schemeClr>
        </a:solidFill>
      </dgm:spPr>
      <dgm:t>
        <a:bodyPr/>
        <a:lstStyle/>
        <a:p>
          <a:r>
            <a:rPr lang="en-US" sz="1600" b="1" dirty="0" smtClean="0">
              <a:solidFill>
                <a:schemeClr val="tx1"/>
              </a:solidFill>
            </a:rPr>
            <a:t>Analyzing Consumer Market</a:t>
          </a:r>
          <a:endParaRPr lang="en-US" sz="1600" b="1" dirty="0">
            <a:solidFill>
              <a:schemeClr val="tx1"/>
            </a:solidFill>
          </a:endParaRPr>
        </a:p>
      </dgm:t>
    </dgm:pt>
    <dgm:pt modelId="{D7FD91C1-2601-4454-A687-DAFB772ED741}" type="parTrans" cxnId="{770C3E06-6991-4A87-9A36-A82675B12333}">
      <dgm:prSet/>
      <dgm:spPr/>
      <dgm:t>
        <a:bodyPr/>
        <a:lstStyle/>
        <a:p>
          <a:endParaRPr lang="en-US"/>
        </a:p>
      </dgm:t>
    </dgm:pt>
    <dgm:pt modelId="{39979766-BD79-442C-A0B9-23B2182EA6A7}" type="sibTrans" cxnId="{770C3E06-6991-4A87-9A36-A82675B12333}">
      <dgm:prSet/>
      <dgm:spPr/>
      <dgm:t>
        <a:bodyPr/>
        <a:lstStyle/>
        <a:p>
          <a:endParaRPr lang="en-US"/>
        </a:p>
      </dgm:t>
    </dgm:pt>
    <dgm:pt modelId="{16D44FFB-6710-4F20-912B-D1B9BD3CFF33}">
      <dgm:prSet phldrT="[Text]" custT="1"/>
      <dgm:spPr>
        <a:solidFill>
          <a:schemeClr val="accent1">
            <a:lumMod val="40000"/>
            <a:lumOff val="60000"/>
          </a:schemeClr>
        </a:solidFill>
      </dgm:spPr>
      <dgm:t>
        <a:bodyPr/>
        <a:lstStyle/>
        <a:p>
          <a:r>
            <a:rPr lang="en-US" sz="1600" b="1" dirty="0" smtClean="0">
              <a:solidFill>
                <a:schemeClr val="tx1"/>
              </a:solidFill>
            </a:rPr>
            <a:t>Analyzing Business Market</a:t>
          </a:r>
          <a:endParaRPr lang="en-US" sz="1600" b="1" dirty="0">
            <a:solidFill>
              <a:schemeClr val="tx1"/>
            </a:solidFill>
          </a:endParaRPr>
        </a:p>
      </dgm:t>
    </dgm:pt>
    <dgm:pt modelId="{64D1B0CE-CD38-43B0-965E-D0472EC27D6C}" type="parTrans" cxnId="{D2272441-83ED-4B28-8824-D20E2B3A7215}">
      <dgm:prSet/>
      <dgm:spPr/>
      <dgm:t>
        <a:bodyPr/>
        <a:lstStyle/>
        <a:p>
          <a:endParaRPr lang="en-US"/>
        </a:p>
      </dgm:t>
    </dgm:pt>
    <dgm:pt modelId="{EB72F527-C1C3-4FEB-B6F9-63887B566F39}" type="sibTrans" cxnId="{D2272441-83ED-4B28-8824-D20E2B3A7215}">
      <dgm:prSet/>
      <dgm:spPr/>
      <dgm:t>
        <a:bodyPr/>
        <a:lstStyle/>
        <a:p>
          <a:endParaRPr lang="en-US"/>
        </a:p>
      </dgm:t>
    </dgm:pt>
    <dgm:pt modelId="{22B970D1-2DE6-484C-9C4D-771A03F6DF4C}">
      <dgm:prSet phldrT="[Text]"/>
      <dgm:spPr>
        <a:solidFill>
          <a:schemeClr val="accent1">
            <a:lumMod val="40000"/>
            <a:lumOff val="60000"/>
          </a:schemeClr>
        </a:solidFill>
      </dgm:spPr>
      <dgm:t>
        <a:bodyPr/>
        <a:lstStyle/>
        <a:p>
          <a:r>
            <a:rPr lang="en-US" b="1" dirty="0" smtClean="0">
              <a:solidFill>
                <a:schemeClr val="tx1"/>
              </a:solidFill>
            </a:rPr>
            <a:t>Identifying Market Segmentation and targets</a:t>
          </a:r>
          <a:endParaRPr lang="en-US" b="1" dirty="0">
            <a:solidFill>
              <a:schemeClr val="tx1"/>
            </a:solidFill>
          </a:endParaRPr>
        </a:p>
      </dgm:t>
    </dgm:pt>
    <dgm:pt modelId="{CB1AA063-7353-4D7E-81D0-8F0FC3BAD49F}" type="parTrans" cxnId="{E7D64581-B022-4D46-929B-50C11B931C0E}">
      <dgm:prSet/>
      <dgm:spPr/>
      <dgm:t>
        <a:bodyPr/>
        <a:lstStyle/>
        <a:p>
          <a:endParaRPr lang="en-US"/>
        </a:p>
      </dgm:t>
    </dgm:pt>
    <dgm:pt modelId="{24E773AB-9C1F-4E5E-9724-D8F6579C042F}" type="sibTrans" cxnId="{E7D64581-B022-4D46-929B-50C11B931C0E}">
      <dgm:prSet/>
      <dgm:spPr/>
      <dgm:t>
        <a:bodyPr/>
        <a:lstStyle/>
        <a:p>
          <a:endParaRPr lang="en-US"/>
        </a:p>
      </dgm:t>
    </dgm:pt>
    <dgm:pt modelId="{B4C0FD99-E8BF-480C-B024-1B91DB395095}" type="pres">
      <dgm:prSet presAssocID="{779E33E5-8836-48CE-BF85-4D6CD8C81072}" presName="Name0" presStyleCnt="0">
        <dgm:presLayoutVars>
          <dgm:chMax val="1"/>
          <dgm:dir/>
          <dgm:animLvl val="ctr"/>
          <dgm:resizeHandles val="exact"/>
        </dgm:presLayoutVars>
      </dgm:prSet>
      <dgm:spPr/>
      <dgm:t>
        <a:bodyPr/>
        <a:lstStyle/>
        <a:p>
          <a:endParaRPr lang="en-US"/>
        </a:p>
      </dgm:t>
    </dgm:pt>
    <dgm:pt modelId="{E373CFF1-4681-45F9-911A-0DA34EDFB713}" type="pres">
      <dgm:prSet presAssocID="{E0E2F175-68BC-4529-8CF6-D8F0EDA6FC37}" presName="centerShape" presStyleLbl="node0" presStyleIdx="0" presStyleCnt="1" custScaleX="143499"/>
      <dgm:spPr/>
      <dgm:t>
        <a:bodyPr/>
        <a:lstStyle/>
        <a:p>
          <a:endParaRPr lang="en-US"/>
        </a:p>
      </dgm:t>
    </dgm:pt>
    <dgm:pt modelId="{43650177-0D10-4E13-952C-27CF347725FA}" type="pres">
      <dgm:prSet presAssocID="{5C434030-E698-49DA-8DF6-5F46DCF3AF73}" presName="parTrans" presStyleLbl="sibTrans2D1" presStyleIdx="0" presStyleCnt="4"/>
      <dgm:spPr/>
      <dgm:t>
        <a:bodyPr/>
        <a:lstStyle/>
        <a:p>
          <a:endParaRPr lang="en-US"/>
        </a:p>
      </dgm:t>
    </dgm:pt>
    <dgm:pt modelId="{AFBEC676-EE59-4C95-9214-BB340E9387AE}" type="pres">
      <dgm:prSet presAssocID="{5C434030-E698-49DA-8DF6-5F46DCF3AF73}" presName="connectorText" presStyleLbl="sibTrans2D1" presStyleIdx="0" presStyleCnt="4"/>
      <dgm:spPr/>
      <dgm:t>
        <a:bodyPr/>
        <a:lstStyle/>
        <a:p>
          <a:endParaRPr lang="en-US"/>
        </a:p>
      </dgm:t>
    </dgm:pt>
    <dgm:pt modelId="{31532AAD-BE25-45AF-A523-B4701D7DF9DC}" type="pres">
      <dgm:prSet presAssocID="{2DEE569B-B610-498A-ADCD-486D52422B0C}" presName="node" presStyleLbl="node1" presStyleIdx="0" presStyleCnt="4" custScaleX="173484">
        <dgm:presLayoutVars>
          <dgm:bulletEnabled val="1"/>
        </dgm:presLayoutVars>
      </dgm:prSet>
      <dgm:spPr/>
      <dgm:t>
        <a:bodyPr/>
        <a:lstStyle/>
        <a:p>
          <a:endParaRPr lang="en-US"/>
        </a:p>
      </dgm:t>
    </dgm:pt>
    <dgm:pt modelId="{F61CDEA8-3CBF-4587-882B-993DFDE47F84}" type="pres">
      <dgm:prSet presAssocID="{D7FD91C1-2601-4454-A687-DAFB772ED741}" presName="parTrans" presStyleLbl="sibTrans2D1" presStyleIdx="1" presStyleCnt="4"/>
      <dgm:spPr/>
      <dgm:t>
        <a:bodyPr/>
        <a:lstStyle/>
        <a:p>
          <a:endParaRPr lang="en-US"/>
        </a:p>
      </dgm:t>
    </dgm:pt>
    <dgm:pt modelId="{2F40284A-5A57-4765-B451-7B1F94073BFF}" type="pres">
      <dgm:prSet presAssocID="{D7FD91C1-2601-4454-A687-DAFB772ED741}" presName="connectorText" presStyleLbl="sibTrans2D1" presStyleIdx="1" presStyleCnt="4"/>
      <dgm:spPr/>
      <dgm:t>
        <a:bodyPr/>
        <a:lstStyle/>
        <a:p>
          <a:endParaRPr lang="en-US"/>
        </a:p>
      </dgm:t>
    </dgm:pt>
    <dgm:pt modelId="{17BEB480-C973-4262-96F3-52FF661D493C}" type="pres">
      <dgm:prSet presAssocID="{DAC499B3-ADEC-408D-8978-70FE4BAB5195}" presName="node" presStyleLbl="node1" presStyleIdx="1" presStyleCnt="4" custScaleX="167039" custRadScaleRad="143392" custRadScaleInc="-4579">
        <dgm:presLayoutVars>
          <dgm:bulletEnabled val="1"/>
        </dgm:presLayoutVars>
      </dgm:prSet>
      <dgm:spPr/>
      <dgm:t>
        <a:bodyPr/>
        <a:lstStyle/>
        <a:p>
          <a:endParaRPr lang="en-US"/>
        </a:p>
      </dgm:t>
    </dgm:pt>
    <dgm:pt modelId="{82D46959-9704-49A8-8F1E-D85FF6AEC236}" type="pres">
      <dgm:prSet presAssocID="{64D1B0CE-CD38-43B0-965E-D0472EC27D6C}" presName="parTrans" presStyleLbl="sibTrans2D1" presStyleIdx="2" presStyleCnt="4"/>
      <dgm:spPr/>
      <dgm:t>
        <a:bodyPr/>
        <a:lstStyle/>
        <a:p>
          <a:endParaRPr lang="en-US"/>
        </a:p>
      </dgm:t>
    </dgm:pt>
    <dgm:pt modelId="{C94D5000-44FD-4F6C-BEFF-BEBA04D6DA7C}" type="pres">
      <dgm:prSet presAssocID="{64D1B0CE-CD38-43B0-965E-D0472EC27D6C}" presName="connectorText" presStyleLbl="sibTrans2D1" presStyleIdx="2" presStyleCnt="4"/>
      <dgm:spPr/>
      <dgm:t>
        <a:bodyPr/>
        <a:lstStyle/>
        <a:p>
          <a:endParaRPr lang="en-US"/>
        </a:p>
      </dgm:t>
    </dgm:pt>
    <dgm:pt modelId="{7F81523A-E2FB-462F-8D14-E68EC5B5F3A4}" type="pres">
      <dgm:prSet presAssocID="{16D44FFB-6710-4F20-912B-D1B9BD3CFF33}" presName="node" presStyleLbl="node1" presStyleIdx="2" presStyleCnt="4" custScaleX="163654" custRadScaleRad="101130" custRadScaleInc="-4681">
        <dgm:presLayoutVars>
          <dgm:bulletEnabled val="1"/>
        </dgm:presLayoutVars>
      </dgm:prSet>
      <dgm:spPr/>
      <dgm:t>
        <a:bodyPr/>
        <a:lstStyle/>
        <a:p>
          <a:endParaRPr lang="en-US"/>
        </a:p>
      </dgm:t>
    </dgm:pt>
    <dgm:pt modelId="{FC76986B-DDCA-40B9-9883-A350BC633F7E}" type="pres">
      <dgm:prSet presAssocID="{CB1AA063-7353-4D7E-81D0-8F0FC3BAD49F}" presName="parTrans" presStyleLbl="sibTrans2D1" presStyleIdx="3" presStyleCnt="4"/>
      <dgm:spPr/>
      <dgm:t>
        <a:bodyPr/>
        <a:lstStyle/>
        <a:p>
          <a:endParaRPr lang="en-US"/>
        </a:p>
      </dgm:t>
    </dgm:pt>
    <dgm:pt modelId="{537A96E0-DE7F-4110-A04B-343A5254F192}" type="pres">
      <dgm:prSet presAssocID="{CB1AA063-7353-4D7E-81D0-8F0FC3BAD49F}" presName="connectorText" presStyleLbl="sibTrans2D1" presStyleIdx="3" presStyleCnt="4"/>
      <dgm:spPr/>
      <dgm:t>
        <a:bodyPr/>
        <a:lstStyle/>
        <a:p>
          <a:endParaRPr lang="en-US"/>
        </a:p>
      </dgm:t>
    </dgm:pt>
    <dgm:pt modelId="{B8EE69DF-7AFB-4DFF-989F-B96F25217675}" type="pres">
      <dgm:prSet presAssocID="{22B970D1-2DE6-484C-9C4D-771A03F6DF4C}" presName="node" presStyleLbl="node1" presStyleIdx="3" presStyleCnt="4" custScaleX="169058" custRadScaleRad="144296" custRadScaleInc="-2873">
        <dgm:presLayoutVars>
          <dgm:bulletEnabled val="1"/>
        </dgm:presLayoutVars>
      </dgm:prSet>
      <dgm:spPr/>
      <dgm:t>
        <a:bodyPr/>
        <a:lstStyle/>
        <a:p>
          <a:endParaRPr lang="en-US"/>
        </a:p>
      </dgm:t>
    </dgm:pt>
  </dgm:ptLst>
  <dgm:cxnLst>
    <dgm:cxn modelId="{73A332F1-E6FA-4BDA-995A-FE77B6C41548}" type="presOf" srcId="{D7FD91C1-2601-4454-A687-DAFB772ED741}" destId="{2F40284A-5A57-4765-B451-7B1F94073BFF}" srcOrd="1" destOrd="0" presId="urn:microsoft.com/office/officeart/2005/8/layout/radial5"/>
    <dgm:cxn modelId="{F0514F29-DB0E-4064-AC4C-F0F4FAE7B2D1}" type="presOf" srcId="{779E33E5-8836-48CE-BF85-4D6CD8C81072}" destId="{B4C0FD99-E8BF-480C-B024-1B91DB395095}" srcOrd="0" destOrd="0" presId="urn:microsoft.com/office/officeart/2005/8/layout/radial5"/>
    <dgm:cxn modelId="{770C3E06-6991-4A87-9A36-A82675B12333}" srcId="{E0E2F175-68BC-4529-8CF6-D8F0EDA6FC37}" destId="{DAC499B3-ADEC-408D-8978-70FE4BAB5195}" srcOrd="1" destOrd="0" parTransId="{D7FD91C1-2601-4454-A687-DAFB772ED741}" sibTransId="{39979766-BD79-442C-A0B9-23B2182EA6A7}"/>
    <dgm:cxn modelId="{614635E7-A135-49CC-97F4-911B32100AA2}" type="presOf" srcId="{64D1B0CE-CD38-43B0-965E-D0472EC27D6C}" destId="{C94D5000-44FD-4F6C-BEFF-BEBA04D6DA7C}" srcOrd="1" destOrd="0" presId="urn:microsoft.com/office/officeart/2005/8/layout/radial5"/>
    <dgm:cxn modelId="{D2272441-83ED-4B28-8824-D20E2B3A7215}" srcId="{E0E2F175-68BC-4529-8CF6-D8F0EDA6FC37}" destId="{16D44FFB-6710-4F20-912B-D1B9BD3CFF33}" srcOrd="2" destOrd="0" parTransId="{64D1B0CE-CD38-43B0-965E-D0472EC27D6C}" sibTransId="{EB72F527-C1C3-4FEB-B6F9-63887B566F39}"/>
    <dgm:cxn modelId="{6C72A41A-5832-4205-91E0-BE061E6D7ECC}" type="presOf" srcId="{5C434030-E698-49DA-8DF6-5F46DCF3AF73}" destId="{AFBEC676-EE59-4C95-9214-BB340E9387AE}" srcOrd="1" destOrd="0" presId="urn:microsoft.com/office/officeart/2005/8/layout/radial5"/>
    <dgm:cxn modelId="{08FA08B0-9B86-4194-A04D-172EBB739089}" type="presOf" srcId="{22B970D1-2DE6-484C-9C4D-771A03F6DF4C}" destId="{B8EE69DF-7AFB-4DFF-989F-B96F25217675}" srcOrd="0" destOrd="0" presId="urn:microsoft.com/office/officeart/2005/8/layout/radial5"/>
    <dgm:cxn modelId="{C48D9DE0-7680-4BB1-83B9-DA9C3B2E34E3}" type="presOf" srcId="{64D1B0CE-CD38-43B0-965E-D0472EC27D6C}" destId="{82D46959-9704-49A8-8F1E-D85FF6AEC236}" srcOrd="0" destOrd="0" presId="urn:microsoft.com/office/officeart/2005/8/layout/radial5"/>
    <dgm:cxn modelId="{0EE4EBD2-BB66-4EC1-8B25-26043DFDDEF0}" srcId="{779E33E5-8836-48CE-BF85-4D6CD8C81072}" destId="{E0E2F175-68BC-4529-8CF6-D8F0EDA6FC37}" srcOrd="0" destOrd="0" parTransId="{A429FB4C-CBE2-4FB9-992F-3C092ACBDC43}" sibTransId="{6668AC22-D33C-401E-8A59-31CA9939EA3B}"/>
    <dgm:cxn modelId="{EDDC75C9-090D-48AC-808A-6CAACE928118}" type="presOf" srcId="{5C434030-E698-49DA-8DF6-5F46DCF3AF73}" destId="{43650177-0D10-4E13-952C-27CF347725FA}" srcOrd="0" destOrd="0" presId="urn:microsoft.com/office/officeart/2005/8/layout/radial5"/>
    <dgm:cxn modelId="{F692633D-5921-4ABC-9A92-C4FA31C5B446}" type="presOf" srcId="{E0E2F175-68BC-4529-8CF6-D8F0EDA6FC37}" destId="{E373CFF1-4681-45F9-911A-0DA34EDFB713}" srcOrd="0" destOrd="0" presId="urn:microsoft.com/office/officeart/2005/8/layout/radial5"/>
    <dgm:cxn modelId="{4B1B746D-E890-4136-B945-67D1378EA11F}" type="presOf" srcId="{D7FD91C1-2601-4454-A687-DAFB772ED741}" destId="{F61CDEA8-3CBF-4587-882B-993DFDE47F84}" srcOrd="0" destOrd="0" presId="urn:microsoft.com/office/officeart/2005/8/layout/radial5"/>
    <dgm:cxn modelId="{E7D64581-B022-4D46-929B-50C11B931C0E}" srcId="{E0E2F175-68BC-4529-8CF6-D8F0EDA6FC37}" destId="{22B970D1-2DE6-484C-9C4D-771A03F6DF4C}" srcOrd="3" destOrd="0" parTransId="{CB1AA063-7353-4D7E-81D0-8F0FC3BAD49F}" sibTransId="{24E773AB-9C1F-4E5E-9724-D8F6579C042F}"/>
    <dgm:cxn modelId="{CD3CDE70-9BA3-4951-B6F3-0704E9728E8D}" type="presOf" srcId="{CB1AA063-7353-4D7E-81D0-8F0FC3BAD49F}" destId="{FC76986B-DDCA-40B9-9883-A350BC633F7E}" srcOrd="0" destOrd="0" presId="urn:microsoft.com/office/officeart/2005/8/layout/radial5"/>
    <dgm:cxn modelId="{2FE88B66-D8AD-4A49-BC10-93341F5C5776}" type="presOf" srcId="{CB1AA063-7353-4D7E-81D0-8F0FC3BAD49F}" destId="{537A96E0-DE7F-4110-A04B-343A5254F192}" srcOrd="1" destOrd="0" presId="urn:microsoft.com/office/officeart/2005/8/layout/radial5"/>
    <dgm:cxn modelId="{755D94A2-55FF-4F9D-A045-A1C6C6F6D80A}" type="presOf" srcId="{2DEE569B-B610-498A-ADCD-486D52422B0C}" destId="{31532AAD-BE25-45AF-A523-B4701D7DF9DC}" srcOrd="0" destOrd="0" presId="urn:microsoft.com/office/officeart/2005/8/layout/radial5"/>
    <dgm:cxn modelId="{E38DC98C-B93F-419D-845F-254A4001591B}" type="presOf" srcId="{16D44FFB-6710-4F20-912B-D1B9BD3CFF33}" destId="{7F81523A-E2FB-462F-8D14-E68EC5B5F3A4}" srcOrd="0" destOrd="0" presId="urn:microsoft.com/office/officeart/2005/8/layout/radial5"/>
    <dgm:cxn modelId="{573CA2D5-FD37-47E2-9D49-93C95AEF8F89}" srcId="{E0E2F175-68BC-4529-8CF6-D8F0EDA6FC37}" destId="{2DEE569B-B610-498A-ADCD-486D52422B0C}" srcOrd="0" destOrd="0" parTransId="{5C434030-E698-49DA-8DF6-5F46DCF3AF73}" sibTransId="{293360DA-5FD8-46A6-B93D-922C5D6E263B}"/>
    <dgm:cxn modelId="{2AF61957-8251-426A-9FED-7DE2F816EDA9}" type="presOf" srcId="{DAC499B3-ADEC-408D-8978-70FE4BAB5195}" destId="{17BEB480-C973-4262-96F3-52FF661D493C}" srcOrd="0" destOrd="0" presId="urn:microsoft.com/office/officeart/2005/8/layout/radial5"/>
    <dgm:cxn modelId="{982CEC4A-DC8F-4BAF-A652-37C3DF5F42D7}" type="presParOf" srcId="{B4C0FD99-E8BF-480C-B024-1B91DB395095}" destId="{E373CFF1-4681-45F9-911A-0DA34EDFB713}" srcOrd="0" destOrd="0" presId="urn:microsoft.com/office/officeart/2005/8/layout/radial5"/>
    <dgm:cxn modelId="{17475E9E-5AC1-4098-880E-E6D46DCFFEA6}" type="presParOf" srcId="{B4C0FD99-E8BF-480C-B024-1B91DB395095}" destId="{43650177-0D10-4E13-952C-27CF347725FA}" srcOrd="1" destOrd="0" presId="urn:microsoft.com/office/officeart/2005/8/layout/radial5"/>
    <dgm:cxn modelId="{584052B3-C6D2-4514-AF54-AA1583D6C260}" type="presParOf" srcId="{43650177-0D10-4E13-952C-27CF347725FA}" destId="{AFBEC676-EE59-4C95-9214-BB340E9387AE}" srcOrd="0" destOrd="0" presId="urn:microsoft.com/office/officeart/2005/8/layout/radial5"/>
    <dgm:cxn modelId="{F14864D6-7C58-40F8-A8B3-756DDCA858D9}" type="presParOf" srcId="{B4C0FD99-E8BF-480C-B024-1B91DB395095}" destId="{31532AAD-BE25-45AF-A523-B4701D7DF9DC}" srcOrd="2" destOrd="0" presId="urn:microsoft.com/office/officeart/2005/8/layout/radial5"/>
    <dgm:cxn modelId="{0FC9E0DA-11A5-46A0-A5A5-D99C3551C669}" type="presParOf" srcId="{B4C0FD99-E8BF-480C-B024-1B91DB395095}" destId="{F61CDEA8-3CBF-4587-882B-993DFDE47F84}" srcOrd="3" destOrd="0" presId="urn:microsoft.com/office/officeart/2005/8/layout/radial5"/>
    <dgm:cxn modelId="{6DFE892C-6769-4EAC-B585-218CACA45BC1}" type="presParOf" srcId="{F61CDEA8-3CBF-4587-882B-993DFDE47F84}" destId="{2F40284A-5A57-4765-B451-7B1F94073BFF}" srcOrd="0" destOrd="0" presId="urn:microsoft.com/office/officeart/2005/8/layout/radial5"/>
    <dgm:cxn modelId="{2F167104-1CE7-44DB-9F06-C9EC9E710948}" type="presParOf" srcId="{B4C0FD99-E8BF-480C-B024-1B91DB395095}" destId="{17BEB480-C973-4262-96F3-52FF661D493C}" srcOrd="4" destOrd="0" presId="urn:microsoft.com/office/officeart/2005/8/layout/radial5"/>
    <dgm:cxn modelId="{7A09CC8E-E2AF-4621-94DC-C80DD8CE1CB1}" type="presParOf" srcId="{B4C0FD99-E8BF-480C-B024-1B91DB395095}" destId="{82D46959-9704-49A8-8F1E-D85FF6AEC236}" srcOrd="5" destOrd="0" presId="urn:microsoft.com/office/officeart/2005/8/layout/radial5"/>
    <dgm:cxn modelId="{5C0D1142-8F2C-416F-802C-011655DB4ACA}" type="presParOf" srcId="{82D46959-9704-49A8-8F1E-D85FF6AEC236}" destId="{C94D5000-44FD-4F6C-BEFF-BEBA04D6DA7C}" srcOrd="0" destOrd="0" presId="urn:microsoft.com/office/officeart/2005/8/layout/radial5"/>
    <dgm:cxn modelId="{05052B56-558F-49B6-802F-BD44DC19A92F}" type="presParOf" srcId="{B4C0FD99-E8BF-480C-B024-1B91DB395095}" destId="{7F81523A-E2FB-462F-8D14-E68EC5B5F3A4}" srcOrd="6" destOrd="0" presId="urn:microsoft.com/office/officeart/2005/8/layout/radial5"/>
    <dgm:cxn modelId="{35260CB1-E835-4110-82EE-2D20C425901A}" type="presParOf" srcId="{B4C0FD99-E8BF-480C-B024-1B91DB395095}" destId="{FC76986B-DDCA-40B9-9883-A350BC633F7E}" srcOrd="7" destOrd="0" presId="urn:microsoft.com/office/officeart/2005/8/layout/radial5"/>
    <dgm:cxn modelId="{260B7348-27FC-4766-87DA-69B7F3B01804}" type="presParOf" srcId="{FC76986B-DDCA-40B9-9883-A350BC633F7E}" destId="{537A96E0-DE7F-4110-A04B-343A5254F192}" srcOrd="0" destOrd="0" presId="urn:microsoft.com/office/officeart/2005/8/layout/radial5"/>
    <dgm:cxn modelId="{08CC70C8-0A12-4EB1-9E06-920D5B89D9C9}" type="presParOf" srcId="{B4C0FD99-E8BF-480C-B024-1B91DB395095}" destId="{B8EE69DF-7AFB-4DFF-989F-B96F2521767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AB389-450E-46D3-BDF2-A361EB25BAFF}">
      <dsp:nvSpPr>
        <dsp:cNvPr id="0" name=""/>
        <dsp:cNvSpPr/>
      </dsp:nvSpPr>
      <dsp:spPr>
        <a:xfrm>
          <a:off x="9717" y="1471919"/>
          <a:ext cx="2904340" cy="2069342"/>
        </a:xfrm>
        <a:prstGeom prst="roundRect">
          <a:avLst>
            <a:gd name="adj" fmla="val 10000"/>
          </a:avLst>
        </a:prstGeom>
        <a:solidFill>
          <a:schemeClr val="accent5">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Planning</a:t>
          </a:r>
        </a:p>
        <a:p>
          <a:pPr lvl="0" algn="ctr" defTabSz="889000">
            <a:lnSpc>
              <a:spcPct val="90000"/>
            </a:lnSpc>
            <a:spcBef>
              <a:spcPct val="0"/>
            </a:spcBef>
            <a:spcAft>
              <a:spcPct val="35000"/>
            </a:spcAft>
          </a:pPr>
          <a:r>
            <a:rPr lang="en-US" sz="2000" kern="1200" dirty="0" smtClean="0">
              <a:solidFill>
                <a:schemeClr val="tx1"/>
              </a:solidFill>
            </a:rPr>
            <a:t> Analyze situation</a:t>
          </a:r>
        </a:p>
        <a:p>
          <a:pPr lvl="0" algn="ctr" defTabSz="889000">
            <a:lnSpc>
              <a:spcPct val="90000"/>
            </a:lnSpc>
            <a:spcBef>
              <a:spcPct val="0"/>
            </a:spcBef>
            <a:spcAft>
              <a:spcPct val="35000"/>
            </a:spcAft>
          </a:pPr>
          <a:r>
            <a:rPr lang="en-US" sz="2000" kern="1200" dirty="0" smtClean="0">
              <a:solidFill>
                <a:schemeClr val="tx1"/>
              </a:solidFill>
            </a:rPr>
            <a:t>Set Goals</a:t>
          </a:r>
        </a:p>
        <a:p>
          <a:pPr lvl="0" algn="ctr" defTabSz="889000">
            <a:lnSpc>
              <a:spcPct val="90000"/>
            </a:lnSpc>
            <a:spcBef>
              <a:spcPct val="0"/>
            </a:spcBef>
            <a:spcAft>
              <a:spcPct val="35000"/>
            </a:spcAft>
          </a:pPr>
          <a:r>
            <a:rPr lang="en-US" sz="2000" kern="1200" dirty="0" smtClean="0">
              <a:solidFill>
                <a:schemeClr val="tx1"/>
              </a:solidFill>
            </a:rPr>
            <a:t>Select strategies and tactics</a:t>
          </a:r>
          <a:endParaRPr lang="en-US" sz="2000" kern="1200" dirty="0">
            <a:solidFill>
              <a:schemeClr val="tx1"/>
            </a:solidFill>
          </a:endParaRPr>
        </a:p>
      </dsp:txBody>
      <dsp:txXfrm>
        <a:off x="70326" y="1532528"/>
        <a:ext cx="2783122" cy="1948124"/>
      </dsp:txXfrm>
    </dsp:sp>
    <dsp:sp modelId="{DE553704-9956-4D81-94CE-32DF34D9B637}">
      <dsp:nvSpPr>
        <dsp:cNvPr id="0" name=""/>
        <dsp:cNvSpPr/>
      </dsp:nvSpPr>
      <dsp:spPr>
        <a:xfrm rot="21584013">
          <a:off x="3181396" y="2137138"/>
          <a:ext cx="566770" cy="720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81397" y="2281588"/>
        <a:ext cx="396739" cy="432166"/>
      </dsp:txXfrm>
    </dsp:sp>
    <dsp:sp modelId="{D11C38A5-0B39-46DF-A704-C0B7FAF1F8A4}">
      <dsp:nvSpPr>
        <dsp:cNvPr id="0" name=""/>
        <dsp:cNvSpPr/>
      </dsp:nvSpPr>
      <dsp:spPr>
        <a:xfrm>
          <a:off x="3983424" y="1453439"/>
          <a:ext cx="2904340" cy="2069342"/>
        </a:xfrm>
        <a:prstGeom prst="roundRect">
          <a:avLst>
            <a:gd name="adj" fmla="val 10000"/>
          </a:avLst>
        </a:prstGeom>
        <a:solidFill>
          <a:schemeClr val="accent5">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Implementation</a:t>
          </a:r>
        </a:p>
        <a:p>
          <a:pPr lvl="0" algn="ctr" defTabSz="889000">
            <a:lnSpc>
              <a:spcPct val="90000"/>
            </a:lnSpc>
            <a:spcBef>
              <a:spcPct val="0"/>
            </a:spcBef>
            <a:spcAft>
              <a:spcPct val="35000"/>
            </a:spcAft>
          </a:pPr>
          <a:r>
            <a:rPr lang="en-US" sz="2000" kern="1200" dirty="0" smtClean="0">
              <a:solidFill>
                <a:schemeClr val="tx1"/>
              </a:solidFill>
            </a:rPr>
            <a:t>Organize </a:t>
          </a:r>
        </a:p>
        <a:p>
          <a:pPr lvl="0" algn="ctr" defTabSz="889000">
            <a:lnSpc>
              <a:spcPct val="90000"/>
            </a:lnSpc>
            <a:spcBef>
              <a:spcPct val="0"/>
            </a:spcBef>
            <a:spcAft>
              <a:spcPct val="35000"/>
            </a:spcAft>
          </a:pPr>
          <a:r>
            <a:rPr lang="en-US" sz="2000" kern="1200" dirty="0" smtClean="0">
              <a:solidFill>
                <a:schemeClr val="tx1"/>
              </a:solidFill>
            </a:rPr>
            <a:t>Staff</a:t>
          </a:r>
        </a:p>
        <a:p>
          <a:pPr lvl="0" algn="ctr" defTabSz="889000">
            <a:lnSpc>
              <a:spcPct val="90000"/>
            </a:lnSpc>
            <a:spcBef>
              <a:spcPct val="0"/>
            </a:spcBef>
            <a:spcAft>
              <a:spcPct val="35000"/>
            </a:spcAft>
          </a:pPr>
          <a:r>
            <a:rPr lang="en-US" sz="2000" kern="1200" dirty="0" smtClean="0">
              <a:solidFill>
                <a:schemeClr val="tx1"/>
              </a:solidFill>
            </a:rPr>
            <a:t>Direct</a:t>
          </a:r>
          <a:endParaRPr lang="en-US" sz="2000" kern="1200" dirty="0">
            <a:solidFill>
              <a:schemeClr val="tx1"/>
            </a:solidFill>
          </a:endParaRPr>
        </a:p>
      </dsp:txBody>
      <dsp:txXfrm>
        <a:off x="4044033" y="1514048"/>
        <a:ext cx="2783122" cy="1948124"/>
      </dsp:txXfrm>
    </dsp:sp>
    <dsp:sp modelId="{8631BD63-72FC-43DA-A608-5E683773EAF5}">
      <dsp:nvSpPr>
        <dsp:cNvPr id="0" name=""/>
        <dsp:cNvSpPr/>
      </dsp:nvSpPr>
      <dsp:spPr>
        <a:xfrm rot="23954">
          <a:off x="7155799" y="2141939"/>
          <a:ext cx="568261" cy="7202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7155801" y="2285400"/>
        <a:ext cx="397783" cy="432166"/>
      </dsp:txXfrm>
    </dsp:sp>
    <dsp:sp modelId="{947F3B98-831B-4675-AC5E-DEDC6643B914}">
      <dsp:nvSpPr>
        <dsp:cNvPr id="0" name=""/>
        <dsp:cNvSpPr/>
      </dsp:nvSpPr>
      <dsp:spPr>
        <a:xfrm>
          <a:off x="7959930" y="1481148"/>
          <a:ext cx="2904340" cy="2069342"/>
        </a:xfrm>
        <a:prstGeom prst="roundRect">
          <a:avLst>
            <a:gd name="adj" fmla="val 10000"/>
          </a:avLst>
        </a:prstGeom>
        <a:solidFill>
          <a:schemeClr val="accent5">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Evaluation</a:t>
          </a:r>
        </a:p>
        <a:p>
          <a:pPr lvl="0" algn="ctr" defTabSz="889000">
            <a:lnSpc>
              <a:spcPct val="90000"/>
            </a:lnSpc>
            <a:spcBef>
              <a:spcPct val="0"/>
            </a:spcBef>
            <a:spcAft>
              <a:spcPct val="35000"/>
            </a:spcAft>
          </a:pPr>
          <a:r>
            <a:rPr lang="en-US" sz="2000" b="0" kern="1200" dirty="0" smtClean="0">
              <a:solidFill>
                <a:schemeClr val="tx1"/>
              </a:solidFill>
            </a:rPr>
            <a:t>Comparison of Performance with goals</a:t>
          </a:r>
          <a:endParaRPr lang="en-US" sz="2000" b="0" kern="1200" dirty="0">
            <a:solidFill>
              <a:schemeClr val="tx1"/>
            </a:solidFill>
          </a:endParaRPr>
        </a:p>
      </dsp:txBody>
      <dsp:txXfrm>
        <a:off x="8020539" y="1541757"/>
        <a:ext cx="2783122" cy="1948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3CFF1-4681-45F9-911A-0DA34EDFB713}">
      <dsp:nvSpPr>
        <dsp:cNvPr id="0" name=""/>
        <dsp:cNvSpPr/>
      </dsp:nvSpPr>
      <dsp:spPr>
        <a:xfrm>
          <a:off x="4687893" y="1800513"/>
          <a:ext cx="1840871" cy="128284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Connection with Customer</a:t>
          </a:r>
          <a:endParaRPr lang="en-US" sz="1600" b="1" kern="1200" dirty="0">
            <a:solidFill>
              <a:schemeClr val="tx1"/>
            </a:solidFill>
          </a:endParaRPr>
        </a:p>
      </dsp:txBody>
      <dsp:txXfrm>
        <a:off x="4957482" y="1988381"/>
        <a:ext cx="1301693" cy="907110"/>
      </dsp:txXfrm>
    </dsp:sp>
    <dsp:sp modelId="{43650177-0D10-4E13-952C-27CF347725FA}">
      <dsp:nvSpPr>
        <dsp:cNvPr id="0" name=""/>
        <dsp:cNvSpPr/>
      </dsp:nvSpPr>
      <dsp:spPr>
        <a:xfrm rot="16200000">
          <a:off x="5471924" y="1332781"/>
          <a:ext cx="272810" cy="436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512846" y="1460936"/>
        <a:ext cx="190967" cy="261701"/>
      </dsp:txXfrm>
    </dsp:sp>
    <dsp:sp modelId="{31532AAD-BE25-45AF-A523-B4701D7DF9DC}">
      <dsp:nvSpPr>
        <dsp:cNvPr id="0" name=""/>
        <dsp:cNvSpPr/>
      </dsp:nvSpPr>
      <dsp:spPr>
        <a:xfrm>
          <a:off x="4495562" y="2929"/>
          <a:ext cx="2225533" cy="128284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cs typeface="Times New Roman" panose="02020603050405020304" pitchFamily="18" charset="0"/>
            </a:rPr>
            <a:t>Creating customer value and loyalty </a:t>
          </a:r>
          <a:endParaRPr lang="en-US" sz="1600" b="1" kern="1200" dirty="0">
            <a:solidFill>
              <a:schemeClr val="tx1"/>
            </a:solidFill>
            <a:latin typeface="+mn-lt"/>
            <a:cs typeface="Times New Roman" panose="02020603050405020304" pitchFamily="18" charset="0"/>
          </a:endParaRPr>
        </a:p>
      </dsp:txBody>
      <dsp:txXfrm>
        <a:off x="4821484" y="190797"/>
        <a:ext cx="1573689" cy="907110"/>
      </dsp:txXfrm>
    </dsp:sp>
    <dsp:sp modelId="{F61CDEA8-3CBF-4587-882B-993DFDE47F84}">
      <dsp:nvSpPr>
        <dsp:cNvPr id="0" name=""/>
        <dsp:cNvSpPr/>
      </dsp:nvSpPr>
      <dsp:spPr>
        <a:xfrm rot="21476367">
          <a:off x="6656628" y="2180533"/>
          <a:ext cx="311425" cy="436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656658" y="2269446"/>
        <a:ext cx="217998" cy="261701"/>
      </dsp:txXfrm>
    </dsp:sp>
    <dsp:sp modelId="{17BEB480-C973-4262-96F3-52FF661D493C}">
      <dsp:nvSpPr>
        <dsp:cNvPr id="0" name=""/>
        <dsp:cNvSpPr/>
      </dsp:nvSpPr>
      <dsp:spPr>
        <a:xfrm>
          <a:off x="7112827" y="1707834"/>
          <a:ext cx="2142854" cy="128284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Analyzing Consumer Market</a:t>
          </a:r>
          <a:endParaRPr lang="en-US" sz="1600" b="1" kern="1200" dirty="0">
            <a:solidFill>
              <a:schemeClr val="tx1"/>
            </a:solidFill>
          </a:endParaRPr>
        </a:p>
      </dsp:txBody>
      <dsp:txXfrm>
        <a:off x="7426641" y="1895702"/>
        <a:ext cx="1515226" cy="907110"/>
      </dsp:txXfrm>
    </dsp:sp>
    <dsp:sp modelId="{82D46959-9704-49A8-8F1E-D85FF6AEC236}">
      <dsp:nvSpPr>
        <dsp:cNvPr id="0" name=""/>
        <dsp:cNvSpPr/>
      </dsp:nvSpPr>
      <dsp:spPr>
        <a:xfrm rot="5272480">
          <a:off x="5504073" y="3116313"/>
          <a:ext cx="274753" cy="436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543758" y="3162361"/>
        <a:ext cx="192327" cy="261701"/>
      </dsp:txXfrm>
    </dsp:sp>
    <dsp:sp modelId="{7F81523A-E2FB-462F-8D14-E68EC5B5F3A4}">
      <dsp:nvSpPr>
        <dsp:cNvPr id="0" name=""/>
        <dsp:cNvSpPr/>
      </dsp:nvSpPr>
      <dsp:spPr>
        <a:xfrm>
          <a:off x="4625433" y="3601026"/>
          <a:ext cx="2099429" cy="128284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Analyzing Business Market</a:t>
          </a:r>
          <a:endParaRPr lang="en-US" sz="1600" b="1" kern="1200" dirty="0">
            <a:solidFill>
              <a:schemeClr val="tx1"/>
            </a:solidFill>
          </a:endParaRPr>
        </a:p>
      </dsp:txBody>
      <dsp:txXfrm>
        <a:off x="4932887" y="3788894"/>
        <a:ext cx="1484521" cy="907110"/>
      </dsp:txXfrm>
    </dsp:sp>
    <dsp:sp modelId="{FC76986B-DDCA-40B9-9883-A350BC633F7E}">
      <dsp:nvSpPr>
        <dsp:cNvPr id="0" name=""/>
        <dsp:cNvSpPr/>
      </dsp:nvSpPr>
      <dsp:spPr>
        <a:xfrm rot="10722429">
          <a:off x="4246107" y="2251068"/>
          <a:ext cx="312588" cy="4361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339871" y="2337243"/>
        <a:ext cx="218812" cy="261701"/>
      </dsp:txXfrm>
    </dsp:sp>
    <dsp:sp modelId="{B8EE69DF-7AFB-4DFF-989F-B96F25217675}">
      <dsp:nvSpPr>
        <dsp:cNvPr id="0" name=""/>
        <dsp:cNvSpPr/>
      </dsp:nvSpPr>
      <dsp:spPr>
        <a:xfrm>
          <a:off x="1930770" y="1859036"/>
          <a:ext cx="2168754" cy="128284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Identifying Market Segmentation and targets</a:t>
          </a:r>
          <a:endParaRPr lang="en-US" sz="1500" b="1" kern="1200" dirty="0">
            <a:solidFill>
              <a:schemeClr val="tx1"/>
            </a:solidFill>
          </a:endParaRPr>
        </a:p>
      </dsp:txBody>
      <dsp:txXfrm>
        <a:off x="2248377" y="2046904"/>
        <a:ext cx="1533540" cy="907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A56768-D8BB-4A77-BD9A-E9F6D2DF110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156737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56768-D8BB-4A77-BD9A-E9F6D2DF110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383872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56768-D8BB-4A77-BD9A-E9F6D2DF110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227098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56768-D8BB-4A77-BD9A-E9F6D2DF110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3017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56768-D8BB-4A77-BD9A-E9F6D2DF110A}"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254209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A56768-D8BB-4A77-BD9A-E9F6D2DF110A}"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78526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A56768-D8BB-4A77-BD9A-E9F6D2DF110A}"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9498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A56768-D8BB-4A77-BD9A-E9F6D2DF110A}"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166129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56768-D8BB-4A77-BD9A-E9F6D2DF110A}"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99709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56768-D8BB-4A77-BD9A-E9F6D2DF110A}"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400699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56768-D8BB-4A77-BD9A-E9F6D2DF110A}"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5105-6746-44B4-936A-A0C826982B95}" type="slidenum">
              <a:rPr lang="en-US" smtClean="0"/>
              <a:t>‹#›</a:t>
            </a:fld>
            <a:endParaRPr lang="en-US"/>
          </a:p>
        </p:txBody>
      </p:sp>
    </p:spTree>
    <p:extLst>
      <p:ext uri="{BB962C8B-B14F-4D97-AF65-F5344CB8AC3E}">
        <p14:creationId xmlns:p14="http://schemas.microsoft.com/office/powerpoint/2010/main" val="334613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56768-D8BB-4A77-BD9A-E9F6D2DF110A}" type="datetimeFigureOut">
              <a:rPr lang="en-US" smtClean="0"/>
              <a:t>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85105-6746-44B4-936A-A0C826982B95}" type="slidenum">
              <a:rPr lang="en-US" smtClean="0"/>
              <a:t>‹#›</a:t>
            </a:fld>
            <a:endParaRPr lang="en-US"/>
          </a:p>
        </p:txBody>
      </p:sp>
    </p:spTree>
    <p:extLst>
      <p:ext uri="{BB962C8B-B14F-4D97-AF65-F5344CB8AC3E}">
        <p14:creationId xmlns:p14="http://schemas.microsoft.com/office/powerpoint/2010/main" val="302190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b="1" dirty="0" smtClean="0">
                <a:latin typeface="Times New Roman" panose="02020603050405020304" pitchFamily="18" charset="0"/>
                <a:cs typeface="Times New Roman" panose="02020603050405020304" pitchFamily="18" charset="0"/>
              </a:rPr>
              <a:t>Strategic Planning in Contemporary Marketing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156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690"/>
            <a:ext cx="10515600" cy="872548"/>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Market Research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5564" y="1348509"/>
            <a:ext cx="11739418" cy="4828454"/>
          </a:xfrm>
        </p:spPr>
        <p:txBody>
          <a:bodyPr/>
          <a:lstStyle/>
          <a:p>
            <a:pPr marL="0" indent="0" algn="just">
              <a:buNone/>
            </a:pPr>
            <a:r>
              <a:rPr lang="en-GB" dirty="0" smtClean="0"/>
              <a:t>The </a:t>
            </a:r>
            <a:r>
              <a:rPr lang="en-GB" dirty="0"/>
              <a:t>action or activity of gathering information about consumers' needs and </a:t>
            </a:r>
            <a:r>
              <a:rPr lang="en-GB" dirty="0" smtClean="0"/>
              <a:t>wants/preferences</a:t>
            </a:r>
            <a:r>
              <a:rPr lang="en-GB" dirty="0"/>
              <a:t>.</a:t>
            </a:r>
            <a:endParaRPr lang="en-US" dirty="0"/>
          </a:p>
        </p:txBody>
      </p:sp>
    </p:spTree>
    <p:extLst>
      <p:ext uri="{BB962C8B-B14F-4D97-AF65-F5344CB8AC3E}">
        <p14:creationId xmlns:p14="http://schemas.microsoft.com/office/powerpoint/2010/main" val="329509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073" y="378330"/>
            <a:ext cx="11231417" cy="6188725"/>
          </a:xfrm>
          <a:prstGeom prst="rect">
            <a:avLst/>
          </a:prstGeom>
        </p:spPr>
      </p:pic>
    </p:spTree>
    <p:extLst>
      <p:ext uri="{BB962C8B-B14F-4D97-AF65-F5344CB8AC3E}">
        <p14:creationId xmlns:p14="http://schemas.microsoft.com/office/powerpoint/2010/main" val="48665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Contemporary-Marketing-14-638.jpg"/>
          <p:cNvPicPr>
            <a:picLocks noChangeAspect="1"/>
          </p:cNvPicPr>
          <p:nvPr/>
        </p:nvPicPr>
        <p:blipFill>
          <a:blip r:embed="rId2"/>
          <a:stretch>
            <a:fillRect/>
          </a:stretch>
        </p:blipFill>
        <p:spPr>
          <a:xfrm>
            <a:off x="166255" y="76560"/>
            <a:ext cx="11637817" cy="6569417"/>
          </a:xfrm>
          <a:prstGeom prst="rect">
            <a:avLst/>
          </a:prstGeom>
        </p:spPr>
      </p:pic>
    </p:spTree>
    <p:extLst>
      <p:ext uri="{BB962C8B-B14F-4D97-AF65-F5344CB8AC3E}">
        <p14:creationId xmlns:p14="http://schemas.microsoft.com/office/powerpoint/2010/main" val="363521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673" y="124980"/>
            <a:ext cx="10515600" cy="1325563"/>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Market Segmentation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9381" y="1524000"/>
            <a:ext cx="11804073" cy="4849091"/>
          </a:xfrm>
        </p:spPr>
        <p:txBody>
          <a:bodyPr/>
          <a:lstStyle/>
          <a:p>
            <a:pPr algn="just"/>
            <a:r>
              <a:rPr lang="en-GB" dirty="0">
                <a:latin typeface="Times New Roman" panose="02020603050405020304" pitchFamily="18" charset="0"/>
                <a:cs typeface="Times New Roman" panose="02020603050405020304" pitchFamily="18" charset="0"/>
              </a:rPr>
              <a:t>Market segmentation is </a:t>
            </a:r>
            <a:r>
              <a:rPr lang="en-GB" dirty="0" smtClean="0">
                <a:latin typeface="Times New Roman" panose="02020603050405020304" pitchFamily="18" charset="0"/>
                <a:cs typeface="Times New Roman" panose="02020603050405020304" pitchFamily="18" charset="0"/>
              </a:rPr>
              <a:t>the process of dividing a broad consumer market into smaller groups of consumers who share similar characteristics, needs, and behaviours.</a:t>
            </a:r>
          </a:p>
          <a:p>
            <a:pPr algn="just"/>
            <a:endParaRPr lang="en-GB" dirty="0">
              <a:latin typeface="Times New Roman" panose="02020603050405020304" pitchFamily="18" charset="0"/>
              <a:cs typeface="Times New Roman" panose="02020603050405020304" pitchFamily="18" charset="0"/>
            </a:endParaRPr>
          </a:p>
          <a:p>
            <a:pPr algn="just"/>
            <a:r>
              <a:rPr lang="en-GB" dirty="0" smtClean="0">
                <a:latin typeface="Times New Roman" panose="02020603050405020304" pitchFamily="18" charset="0"/>
                <a:cs typeface="Times New Roman" panose="02020603050405020304" pitchFamily="18" charset="0"/>
              </a:rPr>
              <a:t>Example:</a:t>
            </a:r>
          </a:p>
          <a:p>
            <a:pPr marL="0" indent="0" algn="just">
              <a:buNone/>
            </a:pPr>
            <a:r>
              <a:rPr lang="en-GB" dirty="0" smtClean="0">
                <a:latin typeface="Times New Roman" panose="02020603050405020304" pitchFamily="18" charset="0"/>
                <a:cs typeface="Times New Roman" panose="02020603050405020304" pitchFamily="18" charset="0"/>
              </a:rPr>
              <a:t>Clothing brand: Segments the market by age to offer specific styles to different age groups, such as youthful designs for teenagers and more classic styles for older adults.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2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2582" y="191293"/>
            <a:ext cx="11018982" cy="6207342"/>
          </a:xfrm>
          <a:prstGeom prst="rect">
            <a:avLst/>
          </a:prstGeom>
        </p:spPr>
      </p:pic>
    </p:spTree>
    <p:extLst>
      <p:ext uri="{BB962C8B-B14F-4D97-AF65-F5344CB8AC3E}">
        <p14:creationId xmlns:p14="http://schemas.microsoft.com/office/powerpoint/2010/main" val="217086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45" y="106507"/>
            <a:ext cx="10515600" cy="1325563"/>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Marketing Mix</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309" y="1311564"/>
            <a:ext cx="11951855" cy="5089236"/>
          </a:xfrm>
        </p:spPr>
        <p:txBody>
          <a:bodyPr>
            <a:normAutofit/>
          </a:bodyPr>
          <a:lstStyle/>
          <a:p>
            <a:r>
              <a:rPr lang="en-GB" dirty="0">
                <a:latin typeface="Times New Roman" panose="02020603050405020304" pitchFamily="18" charset="0"/>
                <a:cs typeface="Times New Roman" panose="02020603050405020304" pitchFamily="18" charset="0"/>
              </a:rPr>
              <a:t>The marketing mix is </a:t>
            </a:r>
            <a:r>
              <a:rPr lang="en-GB" dirty="0" smtClean="0">
                <a:latin typeface="Times New Roman" panose="02020603050405020304" pitchFamily="18" charset="0"/>
                <a:cs typeface="Times New Roman" panose="02020603050405020304" pitchFamily="18" charset="0"/>
              </a:rPr>
              <a:t>a strategic framework that blends controllable elements to achieve marketing objectives, commonly known as the "4 Ps": product, price, place (distribution), and promotion.</a:t>
            </a:r>
          </a:p>
          <a:p>
            <a:pPr marL="0" indent="0">
              <a:buNone/>
            </a:pPr>
            <a:r>
              <a:rPr lang="en-GB" dirty="0" smtClean="0">
                <a:latin typeface="Times New Roman" panose="02020603050405020304" pitchFamily="18" charset="0"/>
                <a:cs typeface="Times New Roman" panose="02020603050405020304" pitchFamily="18" charset="0"/>
              </a:rPr>
              <a:t>Example: Massive reduction in the prices of SUVs</a:t>
            </a:r>
          </a:p>
          <a:p>
            <a:endParaRPr lang="en-GB" dirty="0" smtClean="0">
              <a:latin typeface="Times New Roman" panose="02020603050405020304" pitchFamily="18" charset="0"/>
              <a:cs typeface="Times New Roman" panose="02020603050405020304" pitchFamily="18" charset="0"/>
            </a:endParaRPr>
          </a:p>
          <a:p>
            <a:pPr algn="just"/>
            <a:r>
              <a:rPr lang="en-GB" dirty="0" smtClean="0">
                <a:latin typeface="Times New Roman" panose="02020603050405020304" pitchFamily="18" charset="0"/>
                <a:cs typeface="Times New Roman" panose="02020603050405020304" pitchFamily="18" charset="0"/>
              </a:rPr>
              <a:t>1. </a:t>
            </a:r>
            <a:r>
              <a:rPr lang="en-GB" dirty="0" err="1" smtClean="0">
                <a:latin typeface="Times New Roman" panose="02020603050405020304" pitchFamily="18" charset="0"/>
                <a:cs typeface="Times New Roman" panose="02020603050405020304" pitchFamily="18" charset="0"/>
              </a:rPr>
              <a:t>Khaadi</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Khaadi</a:t>
            </a:r>
            <a:r>
              <a:rPr lang="en-GB" dirty="0" smtClean="0">
                <a:latin typeface="Times New Roman" panose="02020603050405020304" pitchFamily="18" charset="0"/>
                <a:cs typeface="Times New Roman" panose="02020603050405020304" pitchFamily="18" charset="0"/>
              </a:rPr>
              <a:t> focuses on offering high-quality fashion products that blend traditional and modern designs. It follows a value-based pricing strategy, making its clothing affordable yet premium. The brand sells through flagship stores, online platforms, and international outlets. </a:t>
            </a:r>
            <a:r>
              <a:rPr lang="en-GB" dirty="0" err="1" smtClean="0">
                <a:latin typeface="Times New Roman" panose="02020603050405020304" pitchFamily="18" charset="0"/>
                <a:cs typeface="Times New Roman" panose="02020603050405020304" pitchFamily="18" charset="0"/>
              </a:rPr>
              <a:t>Khaadi</a:t>
            </a:r>
            <a:r>
              <a:rPr lang="en-GB" dirty="0" smtClean="0">
                <a:latin typeface="Times New Roman" panose="02020603050405020304" pitchFamily="18" charset="0"/>
                <a:cs typeface="Times New Roman" panose="02020603050405020304" pitchFamily="18" charset="0"/>
              </a:rPr>
              <a:t> promotes its products through social media campaigns, fashion shows, and influencer collaborations, emphasizing individuality and cultural pride.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98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 y="350982"/>
            <a:ext cx="11970327" cy="5957454"/>
          </a:xfrm>
        </p:spPr>
        <p:txBody>
          <a:bodyPr>
            <a:normAutofit/>
          </a:bodyPr>
          <a:lstStyle/>
          <a:p>
            <a:pPr algn="just"/>
            <a:r>
              <a:rPr lang="en-GB" dirty="0" smtClean="0">
                <a:latin typeface="Times New Roman" panose="02020603050405020304" pitchFamily="18" charset="0"/>
                <a:cs typeface="Times New Roman" panose="02020603050405020304" pitchFamily="18" charset="0"/>
              </a:rPr>
              <a:t>Pepsi </a:t>
            </a:r>
            <a:r>
              <a:rPr lang="en-GB" dirty="0" err="1" smtClean="0">
                <a:latin typeface="Times New Roman" panose="02020603050405020304" pitchFamily="18" charset="0"/>
                <a:cs typeface="Times New Roman" panose="02020603050405020304" pitchFamily="18" charset="0"/>
              </a:rPr>
              <a:t>Pakistan:Pepsi</a:t>
            </a:r>
            <a:r>
              <a:rPr lang="en-GB" dirty="0" smtClean="0">
                <a:latin typeface="Times New Roman" panose="02020603050405020304" pitchFamily="18" charset="0"/>
                <a:cs typeface="Times New Roman" panose="02020603050405020304" pitchFamily="18" charset="0"/>
              </a:rPr>
              <a:t> provides a variety of beverages such as Pepsi, 7Up, and Sting, appealing to different tastes. It uses competitive pricing to stay attractive compared to Coca-Cola. The products are widely available across urban and rural retail outlets, restaurants, and supermarkets. Pepsi promotes aggressively through celebrity endorsements, sports sponsorships like the Pakistan Super League (PSL), and youth-oriented advertising campaigns.</a:t>
            </a:r>
          </a:p>
          <a:p>
            <a:pPr algn="just"/>
            <a:endParaRPr lang="en-GB" dirty="0" smtClean="0">
              <a:latin typeface="Times New Roman" panose="02020603050405020304" pitchFamily="18" charset="0"/>
              <a:cs typeface="Times New Roman" panose="02020603050405020304" pitchFamily="18" charset="0"/>
            </a:endParaRPr>
          </a:p>
          <a:p>
            <a:pPr algn="just"/>
            <a:r>
              <a:rPr lang="en-GB" dirty="0" smtClean="0">
                <a:latin typeface="Times New Roman" panose="02020603050405020304" pitchFamily="18" charset="0"/>
                <a:cs typeface="Times New Roman" panose="02020603050405020304" pitchFamily="18" charset="0"/>
              </a:rPr>
              <a:t>3. </a:t>
            </a:r>
            <a:r>
              <a:rPr lang="en-GB" dirty="0" err="1" smtClean="0">
                <a:latin typeface="Times New Roman" panose="02020603050405020304" pitchFamily="18" charset="0"/>
                <a:cs typeface="Times New Roman" panose="02020603050405020304" pitchFamily="18" charset="0"/>
              </a:rPr>
              <a:t>Daraz.pk:Daraz</a:t>
            </a:r>
            <a:r>
              <a:rPr lang="en-GB" dirty="0" smtClean="0">
                <a:latin typeface="Times New Roman" panose="02020603050405020304" pitchFamily="18" charset="0"/>
                <a:cs typeface="Times New Roman" panose="02020603050405020304" pitchFamily="18" charset="0"/>
              </a:rPr>
              <a:t> offers a wide range of products through its online platform, ensuring customer convenience and variety. It applies dynamic pricing with frequent sales and discount offers, such as 11.11 and Black Friday events. Being an e-commerce platform, its main place of distribution is its website and mobile app, supported by an efficient delivery network. </a:t>
            </a:r>
            <a:r>
              <a:rPr lang="en-GB" dirty="0" err="1" smtClean="0">
                <a:latin typeface="Times New Roman" panose="02020603050405020304" pitchFamily="18" charset="0"/>
                <a:cs typeface="Times New Roman" panose="02020603050405020304" pitchFamily="18" charset="0"/>
              </a:rPr>
              <a:t>Daraz</a:t>
            </a:r>
            <a:r>
              <a:rPr lang="en-GB" dirty="0" smtClean="0">
                <a:latin typeface="Times New Roman" panose="02020603050405020304" pitchFamily="18" charset="0"/>
                <a:cs typeface="Times New Roman" panose="02020603050405020304" pitchFamily="18" charset="0"/>
              </a:rPr>
              <a:t> promotes its brand through digital marketing, influencer partnerships, and collaborations with banks and telecom companies for special offers.</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7633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53"/>
            <a:ext cx="10515600" cy="678584"/>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External Factors &amp; Impact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3964" y="1108364"/>
            <a:ext cx="11159836" cy="5068599"/>
          </a:xfrm>
        </p:spPr>
        <p:txBody>
          <a:bodyPr/>
          <a:lstStyle/>
          <a:p>
            <a:pPr algn="just"/>
            <a:r>
              <a:rPr lang="en-US" dirty="0" smtClean="0"/>
              <a:t>Other than marketing mix, there are several factors that influence the marketing and its process which are uncontrollable i.e., environmental, social, political, technological etc. </a:t>
            </a:r>
          </a:p>
          <a:p>
            <a:pPr algn="just"/>
            <a:r>
              <a:rPr lang="en-US" dirty="0" smtClean="0"/>
              <a:t>Examples: Fuel consumption efficiency race among the car brands focuses on rapid changes in the technology.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1285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2"/>
            <a:ext cx="10515600" cy="632402"/>
          </a:xfrm>
        </p:spPr>
        <p:txBody>
          <a:bodyPr>
            <a:normAutofit/>
          </a:bodyPr>
          <a:lstStyle/>
          <a:p>
            <a:pPr algn="ctr"/>
            <a:r>
              <a:rPr sz="2800" b="1" dirty="0">
                <a:latin typeface="Times New Roman" panose="02020603050405020304" pitchFamily="18" charset="0"/>
                <a:cs typeface="Times New Roman" panose="02020603050405020304" pitchFamily="18" charset="0"/>
              </a:rPr>
              <a:t>Strategic Marketing Planning Process</a:t>
            </a:r>
          </a:p>
        </p:txBody>
      </p:sp>
      <p:sp>
        <p:nvSpPr>
          <p:cNvPr id="3" name="Content Placeholder 2"/>
          <p:cNvSpPr>
            <a:spLocks noGrp="1"/>
          </p:cNvSpPr>
          <p:nvPr>
            <p:ph idx="1"/>
          </p:nvPr>
        </p:nvSpPr>
        <p:spPr>
          <a:xfrm>
            <a:off x="203199" y="1089891"/>
            <a:ext cx="11905673" cy="5237018"/>
          </a:xfrm>
        </p:spPr>
        <p:txBody>
          <a:bodyPr/>
          <a:lstStyle/>
          <a:p>
            <a:pPr marL="0" indent="0" algn="l">
              <a:lnSpc>
                <a:spcPct val="200000"/>
              </a:lnSpc>
              <a:buNone/>
              <a:defRPr sz="1800"/>
            </a:pPr>
            <a:r>
              <a:rPr dirty="0">
                <a:latin typeface="Times New Roman" panose="02020603050405020304" pitchFamily="18" charset="0"/>
                <a:cs typeface="Times New Roman" panose="02020603050405020304" pitchFamily="18" charset="0"/>
              </a:rPr>
              <a:t>1. Situation Analysis (SWOT, PESTEL, </a:t>
            </a:r>
            <a:r>
              <a:rPr dirty="0" smtClean="0">
                <a:latin typeface="Times New Roman" panose="02020603050405020304" pitchFamily="18" charset="0"/>
                <a:cs typeface="Times New Roman" panose="02020603050405020304" pitchFamily="18" charset="0"/>
              </a:rPr>
              <a:t>5Cs</a:t>
            </a:r>
            <a:r>
              <a:rPr lang="en-US" dirty="0" smtClean="0">
                <a:latin typeface="Times New Roman" panose="02020603050405020304" pitchFamily="18" charset="0"/>
                <a:cs typeface="Times New Roman" panose="02020603050405020304" pitchFamily="18" charset="0"/>
              </a:rPr>
              <a:t> (Company, Customer, </a:t>
            </a:r>
            <a:r>
              <a:rPr lang="en-US" dirty="0" err="1" smtClean="0">
                <a:latin typeface="Times New Roman" panose="02020603050405020304" pitchFamily="18" charset="0"/>
                <a:cs typeface="Times New Roman" panose="02020603050405020304" pitchFamily="18" charset="0"/>
              </a:rPr>
              <a:t>Competitior</a:t>
            </a:r>
            <a:r>
              <a:rPr lang="en-US" dirty="0" smtClean="0">
                <a:latin typeface="Times New Roman" panose="02020603050405020304" pitchFamily="18" charset="0"/>
                <a:cs typeface="Times New Roman" panose="02020603050405020304" pitchFamily="18" charset="0"/>
              </a:rPr>
              <a:t>, Collaborator and climate</a:t>
            </a:r>
            <a:r>
              <a:rPr lang="en-US" dirty="0" smtClean="0">
                <a:latin typeface="Times New Roman" panose="02020603050405020304" pitchFamily="18" charset="0"/>
                <a:cs typeface="Times New Roman" panose="02020603050405020304" pitchFamily="18" charset="0"/>
              </a:rPr>
              <a:t>)</a:t>
            </a:r>
            <a:r>
              <a:rP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l">
              <a:lnSpc>
                <a:spcPct val="200000"/>
              </a:lnSpc>
              <a:buNone/>
              <a:defRPr sz="1800"/>
            </a:pPr>
            <a:r>
              <a:rPr lang="en-US" dirty="0" smtClean="0">
                <a:latin typeface="Times New Roman" panose="02020603050405020304" pitchFamily="18" charset="0"/>
                <a:cs typeface="Times New Roman" panose="02020603050405020304" pitchFamily="18" charset="0"/>
              </a:rPr>
              <a:t>2.</a:t>
            </a:r>
            <a:r>
              <a:rPr dirty="0" smtClean="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Marketing Strategy (</a:t>
            </a:r>
            <a:r>
              <a:rPr dirty="0" smtClean="0">
                <a:latin typeface="Times New Roman" panose="02020603050405020304" pitchFamily="18" charset="0"/>
                <a:cs typeface="Times New Roman" panose="02020603050405020304" pitchFamily="18" charset="0"/>
              </a:rPr>
              <a:t>STP</a:t>
            </a:r>
            <a:r>
              <a:rPr lang="en-US" dirty="0" smtClean="0">
                <a:latin typeface="Times New Roman" panose="02020603050405020304" pitchFamily="18" charset="0"/>
                <a:cs typeface="Times New Roman" panose="02020603050405020304" pitchFamily="18" charset="0"/>
              </a:rPr>
              <a:t>: Segmentation, targeting and positioning</a:t>
            </a:r>
            <a:r>
              <a:rP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l">
              <a:lnSpc>
                <a:spcPct val="200000"/>
              </a:lnSpc>
              <a:buNone/>
              <a:defRPr sz="1800"/>
            </a:pPr>
            <a:r>
              <a:rPr lang="en-US" dirty="0" smtClean="0">
                <a:latin typeface="Times New Roman" panose="02020603050405020304" pitchFamily="18" charset="0"/>
                <a:cs typeface="Times New Roman" panose="02020603050405020304" pitchFamily="18" charset="0"/>
              </a:rPr>
              <a:t>3. </a:t>
            </a:r>
            <a:r>
              <a:rPr dirty="0" smtClean="0">
                <a:latin typeface="Times New Roman" panose="02020603050405020304" pitchFamily="18" charset="0"/>
                <a:cs typeface="Times New Roman" panose="02020603050405020304" pitchFamily="18" charset="0"/>
              </a:rPr>
              <a:t>Marketing </a:t>
            </a:r>
            <a:r>
              <a:rPr dirty="0">
                <a:latin typeface="Times New Roman" panose="02020603050405020304" pitchFamily="18" charset="0"/>
                <a:cs typeface="Times New Roman" panose="02020603050405020304" pitchFamily="18" charset="0"/>
              </a:rPr>
              <a:t>Mix (4Ps/7Ps)</a:t>
            </a:r>
          </a:p>
          <a:p>
            <a:pPr marL="0" indent="0" algn="l">
              <a:lnSpc>
                <a:spcPct val="200000"/>
              </a:lnSpc>
              <a:buNone/>
              <a:defRPr sz="1800"/>
            </a:pPr>
            <a:r>
              <a:rPr lang="en-US" dirty="0" smtClean="0">
                <a:latin typeface="Times New Roman" panose="02020603050405020304" pitchFamily="18" charset="0"/>
                <a:cs typeface="Times New Roman" panose="02020603050405020304" pitchFamily="18" charset="0"/>
              </a:rPr>
              <a:t>4. </a:t>
            </a:r>
            <a:r>
              <a:rPr dirty="0" smtClean="0">
                <a:latin typeface="Times New Roman" panose="02020603050405020304" pitchFamily="18" charset="0"/>
                <a:cs typeface="Times New Roman" panose="02020603050405020304" pitchFamily="18" charset="0"/>
              </a:rPr>
              <a:t>Implementation</a:t>
            </a:r>
            <a:endParaRPr dirty="0">
              <a:latin typeface="Times New Roman" panose="02020603050405020304" pitchFamily="18" charset="0"/>
              <a:cs typeface="Times New Roman" panose="02020603050405020304" pitchFamily="18" charset="0"/>
            </a:endParaRPr>
          </a:p>
          <a:p>
            <a:pPr marL="0" indent="0" algn="l">
              <a:lnSpc>
                <a:spcPct val="200000"/>
              </a:lnSpc>
              <a:buNone/>
              <a:defRPr sz="1800"/>
            </a:pPr>
            <a:r>
              <a:rPr lang="en-US" dirty="0" smtClean="0">
                <a:latin typeface="Times New Roman" panose="02020603050405020304" pitchFamily="18" charset="0"/>
                <a:cs typeface="Times New Roman" panose="02020603050405020304" pitchFamily="18" charset="0"/>
              </a:rPr>
              <a:t>5. </a:t>
            </a:r>
            <a:r>
              <a:rPr dirty="0" smtClean="0">
                <a:latin typeface="Times New Roman" panose="02020603050405020304" pitchFamily="18" charset="0"/>
                <a:cs typeface="Times New Roman" panose="02020603050405020304" pitchFamily="18" charset="0"/>
              </a:rPr>
              <a:t>Monitoring </a:t>
            </a:r>
            <a:r>
              <a:rPr dirty="0">
                <a:latin typeface="Times New Roman" panose="02020603050405020304" pitchFamily="18" charset="0"/>
                <a:cs typeface="Times New Roman" panose="02020603050405020304" pitchFamily="18" charset="0"/>
              </a:rPr>
              <a:t>and Control</a:t>
            </a:r>
          </a:p>
          <a:p>
            <a:pPr marL="0" indent="0" algn="l">
              <a:buNone/>
              <a:defRPr sz="1800"/>
            </a:pPr>
            <a:endParaRPr dirty="0"/>
          </a:p>
        </p:txBody>
      </p:sp>
    </p:spTree>
    <p:extLst>
      <p:ext uri="{BB962C8B-B14F-4D97-AF65-F5344CB8AC3E}">
        <p14:creationId xmlns:p14="http://schemas.microsoft.com/office/powerpoint/2010/main" val="328067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92364"/>
            <a:ext cx="11369964" cy="4322617"/>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Market Opportunity Analysis </a:t>
            </a:r>
            <a:br>
              <a:rPr lang="en-US" sz="2800" b="1" dirty="0" smtClean="0">
                <a:latin typeface="Times New Roman" panose="02020603050405020304" pitchFamily="18" charset="0"/>
                <a:cs typeface="Times New Roman" panose="02020603050405020304" pitchFamily="18" charset="0"/>
              </a:rPr>
            </a:br>
            <a:r>
              <a:rPr lang="en-US" sz="2800" dirty="0"/>
              <a:t/>
            </a:r>
            <a:br>
              <a:rPr lang="en-US" sz="2800" dirty="0"/>
            </a:br>
            <a:r>
              <a:rPr lang="en-GB" sz="2800" dirty="0" smtClean="0">
                <a:latin typeface="Times New Roman" panose="02020603050405020304" pitchFamily="18" charset="0"/>
                <a:cs typeface="Times New Roman" panose="02020603050405020304" pitchFamily="18" charset="0"/>
              </a:rPr>
              <a:t>1. To evaluate potential business or market opportunities. </a:t>
            </a:r>
            <a:br>
              <a:rPr lang="en-GB" sz="2800" dirty="0" smtClean="0">
                <a:latin typeface="Times New Roman" panose="02020603050405020304" pitchFamily="18" charset="0"/>
                <a:cs typeface="Times New Roman" panose="02020603050405020304" pitchFamily="18" charset="0"/>
              </a:rPr>
            </a:br>
            <a:r>
              <a:rPr lang="en-GB" sz="2800" dirty="0" smtClean="0">
                <a:latin typeface="Times New Roman" panose="02020603050405020304" pitchFamily="18" charset="0"/>
                <a:cs typeface="Times New Roman" panose="02020603050405020304" pitchFamily="18" charset="0"/>
              </a:rPr>
              <a:t>2. To determine the attractiveness and probability of success for entering or expanding in a market.</a:t>
            </a:r>
            <a:br>
              <a:rPr lang="en-GB" sz="2800" dirty="0" smtClean="0">
                <a:latin typeface="Times New Roman" panose="02020603050405020304" pitchFamily="18" charset="0"/>
                <a:cs typeface="Times New Roman" panose="02020603050405020304" pitchFamily="18" charset="0"/>
              </a:rPr>
            </a:br>
            <a:r>
              <a:rPr lang="en-GB" sz="2800" dirty="0">
                <a:latin typeface="Times New Roman" panose="02020603050405020304" pitchFamily="18" charset="0"/>
                <a:cs typeface="Times New Roman" panose="02020603050405020304" pitchFamily="18" charset="0"/>
              </a:rPr>
              <a:t/>
            </a:r>
            <a:br>
              <a:rPr lang="en-GB" sz="2800" dirty="0">
                <a:latin typeface="Times New Roman" panose="02020603050405020304" pitchFamily="18" charset="0"/>
                <a:cs typeface="Times New Roman" panose="02020603050405020304" pitchFamily="18" charset="0"/>
              </a:rPr>
            </a:br>
            <a:r>
              <a:rPr lang="en-GB" sz="2800" dirty="0" smtClean="0">
                <a:latin typeface="Times New Roman" panose="02020603050405020304" pitchFamily="18" charset="0"/>
                <a:cs typeface="Times New Roman" panose="02020603050405020304" pitchFamily="18" charset="0"/>
              </a:rPr>
              <a:t>Example: Gourmet entry into Furniture and Pharmacy </a:t>
            </a:r>
            <a:br>
              <a:rPr lang="en-GB" sz="2800" dirty="0" smtClean="0">
                <a:latin typeface="Times New Roman" panose="02020603050405020304" pitchFamily="18" charset="0"/>
                <a:cs typeface="Times New Roman" panose="02020603050405020304" pitchFamily="18" charset="0"/>
              </a:rPr>
            </a:br>
            <a:r>
              <a:rPr lang="en-GB" sz="2800" dirty="0" smtClean="0">
                <a:latin typeface="Times New Roman" panose="02020603050405020304" pitchFamily="18" charset="0"/>
                <a:cs typeface="Times New Roman" panose="02020603050405020304" pitchFamily="18" charset="0"/>
              </a:rPr>
              <a:t>Media </a:t>
            </a:r>
            <a:r>
              <a:rPr lang="en-GB" sz="2800" dirty="0" err="1" smtClean="0">
                <a:latin typeface="Times New Roman" panose="02020603050405020304" pitchFamily="18" charset="0"/>
                <a:cs typeface="Times New Roman" panose="02020603050405020304" pitchFamily="18" charset="0"/>
              </a:rPr>
              <a:t>Tv</a:t>
            </a:r>
            <a:r>
              <a:rPr lang="en-GB" sz="2800" dirty="0" smtClean="0">
                <a:latin typeface="Times New Roman" panose="02020603050405020304" pitchFamily="18" charset="0"/>
                <a:cs typeface="Times New Roman" panose="02020603050405020304" pitchFamily="18" charset="0"/>
              </a:rPr>
              <a:t> Channel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06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839"/>
          </a:xfrm>
        </p:spPr>
        <p:txBody>
          <a:bodyPr>
            <a:normAutofit/>
          </a:bodyPr>
          <a:lstStyle/>
          <a:p>
            <a:pPr algn="ctr"/>
            <a:r>
              <a:rPr lang="en-GB" sz="3600" b="1" dirty="0" smtClean="0">
                <a:latin typeface="Times New Roman" panose="02020603050405020304" pitchFamily="18" charset="0"/>
                <a:cs typeface="Times New Roman" panose="02020603050405020304" pitchFamily="18" charset="0"/>
              </a:rPr>
              <a:t>Strategic Planning</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7855" y="1616364"/>
            <a:ext cx="11785600" cy="4682836"/>
          </a:xfrm>
        </p:spPr>
        <p:txBody>
          <a:bodyPr/>
          <a:lstStyle/>
          <a:p>
            <a:pPr>
              <a:defRPr sz="1800"/>
            </a:pPr>
            <a:r>
              <a:rPr lang="en-GB" sz="2400" dirty="0">
                <a:latin typeface="Times New Roman" panose="02020603050405020304" pitchFamily="18" charset="0"/>
                <a:cs typeface="Times New Roman" panose="02020603050405020304" pitchFamily="18" charset="0"/>
              </a:rPr>
              <a:t>Strategic planning defines how organizations identify opportunities, allocate resources, and sustain advantage</a:t>
            </a:r>
            <a:r>
              <a:rPr lang="en-GB" sz="2400" dirty="0" smtClean="0">
                <a:latin typeface="Times New Roman" panose="02020603050405020304" pitchFamily="18" charset="0"/>
                <a:cs typeface="Times New Roman" panose="02020603050405020304" pitchFamily="18" charset="0"/>
              </a:rPr>
              <a:t>.</a:t>
            </a:r>
          </a:p>
          <a:p>
            <a:pPr marL="0" indent="0">
              <a:buNone/>
              <a:defRPr sz="1800"/>
            </a:pPr>
            <a:r>
              <a:rPr lang="en-GB" sz="2400" dirty="0" smtClean="0">
                <a:latin typeface="Times New Roman" panose="02020603050405020304" pitchFamily="18" charset="0"/>
                <a:cs typeface="Times New Roman" panose="02020603050405020304" pitchFamily="18" charset="0"/>
              </a:rPr>
              <a:t>OR</a:t>
            </a:r>
          </a:p>
          <a:p>
            <a:pPr>
              <a:defRPr sz="1800"/>
            </a:pPr>
            <a:r>
              <a:rPr lang="en-GB" sz="2400" dirty="0" smtClean="0">
                <a:latin typeface="Times New Roman" panose="02020603050405020304" pitchFamily="18" charset="0"/>
                <a:cs typeface="Times New Roman" panose="02020603050405020304" pitchFamily="18" charset="0"/>
              </a:rPr>
              <a:t>Strategic planning is matching the organizational resources with the marketing opportunities in the loner run </a:t>
            </a:r>
          </a:p>
          <a:p>
            <a:pPr>
              <a:defRPr sz="1800"/>
            </a:pPr>
            <a:endParaRPr lang="en-GB" sz="2400" dirty="0">
              <a:latin typeface="Times New Roman" panose="02020603050405020304" pitchFamily="18" charset="0"/>
              <a:cs typeface="Times New Roman" panose="02020603050405020304" pitchFamily="18" charset="0"/>
            </a:endParaRPr>
          </a:p>
          <a:p>
            <a:pPr>
              <a:defRPr sz="1800"/>
            </a:pPr>
            <a:endParaRPr lang="en-GB" sz="2400" dirty="0">
              <a:latin typeface="Times New Roman" panose="02020603050405020304" pitchFamily="18" charset="0"/>
              <a:cs typeface="Times New Roman" panose="02020603050405020304" pitchFamily="18" charset="0"/>
            </a:endParaRPr>
          </a:p>
          <a:p>
            <a:pPr>
              <a:defRPr sz="1800"/>
            </a:pPr>
            <a:r>
              <a:rPr lang="en-GB" sz="2400" dirty="0">
                <a:latin typeface="Times New Roman" panose="02020603050405020304" pitchFamily="18" charset="0"/>
                <a:cs typeface="Times New Roman" panose="02020603050405020304" pitchFamily="18" charset="0"/>
              </a:rPr>
              <a:t>“Strategy without process is little more than a wish list.” – Robert </a:t>
            </a:r>
            <a:r>
              <a:rPr lang="en-GB" sz="2400" dirty="0" err="1">
                <a:latin typeface="Times New Roman" panose="02020603050405020304" pitchFamily="18" charset="0"/>
                <a:cs typeface="Times New Roman" panose="02020603050405020304" pitchFamily="18" charset="0"/>
              </a:rPr>
              <a:t>Filek</a:t>
            </a:r>
            <a:endParaRPr lang="en-GB"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9891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fault_im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0687" y="637309"/>
            <a:ext cx="9371349" cy="553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6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5" y="277091"/>
            <a:ext cx="12034981" cy="6317673"/>
          </a:xfrm>
        </p:spPr>
        <p:txBody>
          <a:bodyPr>
            <a:normAutofit/>
          </a:bodyPr>
          <a:lstStyle/>
          <a:p>
            <a:pPr algn="just"/>
            <a:r>
              <a:rPr lang="en-GB" sz="2400" b="1" dirty="0" smtClean="0">
                <a:latin typeface="Times New Roman" panose="02020603050405020304" pitchFamily="18" charset="0"/>
                <a:cs typeface="Times New Roman" panose="02020603050405020304" pitchFamily="18" charset="0"/>
              </a:rPr>
              <a:t>Can benefits convince target markets?</a:t>
            </a:r>
          </a:p>
          <a:p>
            <a:pPr marL="0" indent="0" algn="just">
              <a:buNone/>
            </a:pPr>
            <a:r>
              <a:rPr lang="en-GB" sz="2400" dirty="0" smtClean="0">
                <a:latin typeface="Times New Roman" panose="02020603050405020304" pitchFamily="18" charset="0"/>
                <a:cs typeface="Times New Roman" panose="02020603050405020304" pitchFamily="18" charset="0"/>
              </a:rPr>
              <a:t>Assess whether your product or service offers a compelling value proposition. Determine if customers clearly understand and trust the benefits you promise. </a:t>
            </a:r>
          </a:p>
          <a:p>
            <a:pPr algn="just"/>
            <a:r>
              <a:rPr lang="en-GB" sz="2400" b="1" dirty="0" smtClean="0">
                <a:latin typeface="Times New Roman" panose="02020603050405020304" pitchFamily="18" charset="0"/>
                <a:cs typeface="Times New Roman" panose="02020603050405020304" pitchFamily="18" charset="0"/>
              </a:rPr>
              <a:t>Can target markets be reached with cost-effective media and trade channels?</a:t>
            </a:r>
          </a:p>
          <a:p>
            <a:pPr marL="0" indent="0" algn="just">
              <a:buNone/>
            </a:pPr>
            <a:r>
              <a:rPr lang="en-GB" sz="2400" dirty="0" smtClean="0">
                <a:latin typeface="Times New Roman" panose="02020603050405020304" pitchFamily="18" charset="0"/>
                <a:cs typeface="Times New Roman" panose="02020603050405020304" pitchFamily="18" charset="0"/>
              </a:rPr>
              <a:t>Evaluate accessibility to target customers using marketing, distribution, and communication channels. Identify whether these channels are affordable and efficient for your business model. </a:t>
            </a:r>
          </a:p>
          <a:p>
            <a:pPr algn="just"/>
            <a:r>
              <a:rPr lang="en-GB" sz="2400" b="1" dirty="0" smtClean="0">
                <a:latin typeface="Times New Roman" panose="02020603050405020304" pitchFamily="18" charset="0"/>
                <a:cs typeface="Times New Roman" panose="02020603050405020304" pitchFamily="18" charset="0"/>
              </a:rPr>
              <a:t>Possess resources to deliver benefits?</a:t>
            </a:r>
          </a:p>
          <a:p>
            <a:pPr marL="0" indent="0" algn="just">
              <a:buNone/>
            </a:pPr>
            <a:r>
              <a:rPr lang="en-GB" sz="2400" dirty="0" smtClean="0">
                <a:latin typeface="Times New Roman" panose="02020603050405020304" pitchFamily="18" charset="0"/>
                <a:cs typeface="Times New Roman" panose="02020603050405020304" pitchFamily="18" charset="0"/>
              </a:rPr>
              <a:t>Ensure the organization has financial, human, and operational capabilities to </a:t>
            </a:r>
            <a:r>
              <a:rPr lang="en-GB" sz="2400" dirty="0" smtClean="0">
                <a:latin typeface="Times New Roman" panose="02020603050405020304" pitchFamily="18" charset="0"/>
                <a:cs typeface="Times New Roman" panose="02020603050405020304" pitchFamily="18" charset="0"/>
              </a:rPr>
              <a:t>fulfil </a:t>
            </a:r>
            <a:r>
              <a:rPr lang="en-GB" sz="2400" dirty="0" smtClean="0">
                <a:latin typeface="Times New Roman" panose="02020603050405020304" pitchFamily="18" charset="0"/>
                <a:cs typeface="Times New Roman" panose="02020603050405020304" pitchFamily="18" charset="0"/>
              </a:rPr>
              <a:t>the market’s expectations. Consider scalability and supply chain readiness.</a:t>
            </a:r>
          </a:p>
          <a:p>
            <a:pPr algn="just"/>
            <a:r>
              <a:rPr lang="en-GB" sz="2400" b="1" dirty="0" smtClean="0">
                <a:latin typeface="Times New Roman" panose="02020603050405020304" pitchFamily="18" charset="0"/>
                <a:cs typeface="Times New Roman" panose="02020603050405020304" pitchFamily="18" charset="0"/>
              </a:rPr>
              <a:t>Are benefits better than competitors’?</a:t>
            </a:r>
          </a:p>
          <a:p>
            <a:pPr marL="0" indent="0" algn="just">
              <a:buNone/>
            </a:pPr>
            <a:r>
              <a:rPr lang="en-GB" sz="2400" dirty="0" smtClean="0">
                <a:latin typeface="Times New Roman" panose="02020603050405020304" pitchFamily="18" charset="0"/>
                <a:cs typeface="Times New Roman" panose="02020603050405020304" pitchFamily="18" charset="0"/>
              </a:rPr>
              <a:t>Compare your </a:t>
            </a:r>
            <a:r>
              <a:rPr lang="en-GB" sz="2400" dirty="0" smtClean="0">
                <a:latin typeface="Times New Roman" panose="02020603050405020304" pitchFamily="18" charset="0"/>
                <a:cs typeface="Times New Roman" panose="02020603050405020304" pitchFamily="18" charset="0"/>
              </a:rPr>
              <a:t>offerings </a:t>
            </a:r>
            <a:r>
              <a:rPr lang="en-GB" sz="2400" dirty="0" smtClean="0">
                <a:latin typeface="Times New Roman" panose="02020603050405020304" pitchFamily="18" charset="0"/>
                <a:cs typeface="Times New Roman" panose="02020603050405020304" pitchFamily="18" charset="0"/>
              </a:rPr>
              <a:t>with competitors’ strengths and weaknesses. Identify unique selling </a:t>
            </a:r>
            <a:r>
              <a:rPr lang="en-GB" sz="2400" dirty="0" smtClean="0">
                <a:latin typeface="Times New Roman" panose="02020603050405020304" pitchFamily="18" charset="0"/>
                <a:cs typeface="Times New Roman" panose="02020603050405020304" pitchFamily="18" charset="0"/>
              </a:rPr>
              <a:t>proposition (USPs</a:t>
            </a:r>
            <a:r>
              <a:rPr lang="en-GB" sz="2400" dirty="0" smtClean="0">
                <a:latin typeface="Times New Roman" panose="02020603050405020304" pitchFamily="18" charset="0"/>
                <a:cs typeface="Times New Roman" panose="02020603050405020304" pitchFamily="18" charset="0"/>
              </a:rPr>
              <a:t>) that make your product more attractive.</a:t>
            </a:r>
          </a:p>
          <a:p>
            <a:pPr algn="just"/>
            <a:r>
              <a:rPr lang="en-GB" sz="2400" dirty="0" smtClean="0">
                <a:latin typeface="Times New Roman" panose="02020603050405020304" pitchFamily="18" charset="0"/>
                <a:cs typeface="Times New Roman" panose="02020603050405020304" pitchFamily="18" charset="0"/>
              </a:rPr>
              <a:t>Is it profitable? </a:t>
            </a:r>
            <a:r>
              <a:rPr lang="en-GB" sz="2400" dirty="0" smtClean="0">
                <a:latin typeface="Times New Roman" panose="02020603050405020304" pitchFamily="18" charset="0"/>
                <a:cs typeface="Times New Roman" panose="02020603050405020304" pitchFamily="18" charset="0"/>
              </a:rPr>
              <a:t>Analyse </a:t>
            </a:r>
            <a:r>
              <a:rPr lang="en-GB" sz="2400" dirty="0" smtClean="0">
                <a:latin typeface="Times New Roman" panose="02020603050405020304" pitchFamily="18" charset="0"/>
                <a:cs typeface="Times New Roman" panose="02020603050405020304" pitchFamily="18" charset="0"/>
              </a:rPr>
              <a:t>whether the opportunity will generate sustainable profits after considering costs and risks. Use financial forecasting, ROI analysis, and cost–benefit evaluation.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16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91" y="217344"/>
            <a:ext cx="10515600" cy="558511"/>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Connection with Customers</a:t>
            </a:r>
            <a:endParaRPr lang="en-US"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0056976"/>
              </p:ext>
            </p:extLst>
          </p:nvPr>
        </p:nvGraphicFramePr>
        <p:xfrm>
          <a:off x="526473" y="1293091"/>
          <a:ext cx="11203709" cy="4883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80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203200"/>
            <a:ext cx="11896436" cy="6253018"/>
          </a:xfrm>
        </p:spPr>
        <p:txBody>
          <a:bodyPr>
            <a:normAutofit lnSpcReduction="10000"/>
          </a:bodyPr>
          <a:lstStyle/>
          <a:p>
            <a:pPr marL="0" indent="0" algn="just">
              <a:buNone/>
            </a:pPr>
            <a:r>
              <a:rPr lang="en-GB" b="1" dirty="0" smtClean="0"/>
              <a:t>1. </a:t>
            </a:r>
            <a:r>
              <a:rPr lang="en-GB" b="1" dirty="0" smtClean="0">
                <a:latin typeface="Times New Roman" panose="02020603050405020304" pitchFamily="18" charset="0"/>
                <a:cs typeface="Times New Roman" panose="02020603050405020304" pitchFamily="18" charset="0"/>
              </a:rPr>
              <a:t>Creating Customer Value and Loyalty</a:t>
            </a:r>
          </a:p>
          <a:p>
            <a:pPr algn="just"/>
            <a:r>
              <a:rPr lang="en-GB" dirty="0" smtClean="0">
                <a:latin typeface="Times New Roman" panose="02020603050405020304" pitchFamily="18" charset="0"/>
                <a:cs typeface="Times New Roman" panose="02020603050405020304" pitchFamily="18" charset="0"/>
              </a:rPr>
              <a:t>The ultimate aim is to </a:t>
            </a:r>
            <a:r>
              <a:rPr lang="en-GB" b="1" dirty="0" smtClean="0">
                <a:latin typeface="Times New Roman" panose="02020603050405020304" pitchFamily="18" charset="0"/>
                <a:cs typeface="Times New Roman" panose="02020603050405020304" pitchFamily="18" charset="0"/>
              </a:rPr>
              <a:t>deliver superior value</a:t>
            </a:r>
            <a:r>
              <a:rPr lang="en-GB" dirty="0" smtClean="0">
                <a:latin typeface="Times New Roman" panose="02020603050405020304" pitchFamily="18" charset="0"/>
                <a:cs typeface="Times New Roman" panose="02020603050405020304" pitchFamily="18" charset="0"/>
              </a:rPr>
              <a:t> to customers so they remain loyal and become brand advocates.</a:t>
            </a:r>
          </a:p>
          <a:p>
            <a:pPr algn="just"/>
            <a:r>
              <a:rPr lang="en-GB" b="1" dirty="0" smtClean="0">
                <a:latin typeface="Times New Roman" panose="02020603050405020304" pitchFamily="18" charset="0"/>
                <a:cs typeface="Times New Roman" panose="02020603050405020304" pitchFamily="18" charset="0"/>
              </a:rPr>
              <a:t>Example:</a:t>
            </a:r>
            <a:r>
              <a:rPr lang="en-GB" dirty="0" smtClean="0">
                <a:latin typeface="Times New Roman" panose="02020603050405020304" pitchFamily="18" charset="0"/>
                <a:cs typeface="Times New Roman" panose="02020603050405020304" pitchFamily="18" charset="0"/>
              </a:rPr>
              <a:t> </a:t>
            </a:r>
            <a:r>
              <a:rPr lang="en-GB" i="1" dirty="0" err="1" smtClean="0">
                <a:latin typeface="Times New Roman" panose="02020603050405020304" pitchFamily="18" charset="0"/>
                <a:cs typeface="Times New Roman" panose="02020603050405020304" pitchFamily="18" charset="0"/>
              </a:rPr>
              <a:t>Daraz</a:t>
            </a:r>
            <a:r>
              <a:rPr lang="en-GB" i="1" dirty="0" smtClean="0">
                <a:latin typeface="Times New Roman" panose="02020603050405020304" pitchFamily="18" charset="0"/>
                <a:cs typeface="Times New Roman" panose="02020603050405020304" pitchFamily="18" charset="0"/>
              </a:rPr>
              <a:t> Pakistan</a:t>
            </a:r>
            <a:r>
              <a:rPr lang="en-GB" dirty="0" smtClean="0">
                <a:latin typeface="Times New Roman" panose="02020603050405020304" pitchFamily="18" charset="0"/>
                <a:cs typeface="Times New Roman" panose="02020603050405020304" pitchFamily="18" charset="0"/>
              </a:rPr>
              <a:t> creates customer value by providing fast delivery, return policies, and customer support, ensuring repeat purchases.</a:t>
            </a:r>
          </a:p>
          <a:p>
            <a:pPr algn="just"/>
            <a:r>
              <a:rPr lang="en-GB" dirty="0" smtClean="0">
                <a:latin typeface="Times New Roman" panose="02020603050405020304" pitchFamily="18" charset="0"/>
                <a:cs typeface="Times New Roman" panose="02020603050405020304" pitchFamily="18" charset="0"/>
              </a:rPr>
              <a:t>Toyota</a:t>
            </a:r>
          </a:p>
          <a:p>
            <a:pPr algn="just"/>
            <a:r>
              <a:rPr lang="en-GB" dirty="0" smtClean="0">
                <a:latin typeface="Times New Roman" panose="02020603050405020304" pitchFamily="18" charset="0"/>
                <a:cs typeface="Times New Roman" panose="02020603050405020304" pitchFamily="18" charset="0"/>
              </a:rPr>
              <a:t>Honda</a:t>
            </a:r>
            <a:endParaRPr lang="en-GB" dirty="0">
              <a:latin typeface="Times New Roman" panose="02020603050405020304" pitchFamily="18" charset="0"/>
              <a:cs typeface="Times New Roman" panose="02020603050405020304" pitchFamily="18" charset="0"/>
            </a:endParaRPr>
          </a:p>
          <a:p>
            <a:pPr algn="just"/>
            <a:r>
              <a:rPr lang="en-GB" dirty="0" err="1" smtClean="0">
                <a:latin typeface="Times New Roman" panose="02020603050405020304" pitchFamily="18" charset="0"/>
                <a:cs typeface="Times New Roman" panose="02020603050405020304" pitchFamily="18" charset="0"/>
              </a:rPr>
              <a:t>Nishat</a:t>
            </a:r>
            <a:endParaRPr lang="en-GB" dirty="0" smtClean="0">
              <a:latin typeface="Times New Roman" panose="02020603050405020304" pitchFamily="18" charset="0"/>
              <a:cs typeface="Times New Roman" panose="02020603050405020304" pitchFamily="18" charset="0"/>
            </a:endParaRPr>
          </a:p>
          <a:p>
            <a:pPr algn="just"/>
            <a:r>
              <a:rPr lang="en-GB" dirty="0" err="1" smtClean="0">
                <a:latin typeface="Times New Roman" panose="02020603050405020304" pitchFamily="18" charset="0"/>
                <a:cs typeface="Times New Roman" panose="02020603050405020304" pitchFamily="18" charset="0"/>
              </a:rPr>
              <a:t>Saphire</a:t>
            </a:r>
            <a:endParaRPr lang="en-GB" dirty="0" smtClean="0">
              <a:latin typeface="Times New Roman" panose="02020603050405020304" pitchFamily="18" charset="0"/>
              <a:cs typeface="Times New Roman" panose="02020603050405020304" pitchFamily="18" charset="0"/>
            </a:endParaRPr>
          </a:p>
          <a:p>
            <a:pPr algn="just"/>
            <a:r>
              <a:rPr lang="en-GB" dirty="0" smtClean="0">
                <a:latin typeface="Times New Roman" panose="02020603050405020304" pitchFamily="18" charset="0"/>
                <a:cs typeface="Times New Roman" panose="02020603050405020304" pitchFamily="18" charset="0"/>
              </a:rPr>
              <a:t>Nestle</a:t>
            </a:r>
          </a:p>
          <a:p>
            <a:pPr algn="just"/>
            <a:r>
              <a:rPr lang="en-GB" dirty="0" err="1" smtClean="0">
                <a:latin typeface="Times New Roman" panose="02020603050405020304" pitchFamily="18" charset="0"/>
                <a:cs typeface="Times New Roman" panose="02020603050405020304" pitchFamily="18" charset="0"/>
              </a:rPr>
              <a:t>Prema</a:t>
            </a:r>
            <a:endParaRPr lang="en-GB" dirty="0" smtClean="0">
              <a:latin typeface="Times New Roman" panose="02020603050405020304" pitchFamily="18" charset="0"/>
              <a:cs typeface="Times New Roman" panose="02020603050405020304" pitchFamily="18" charset="0"/>
            </a:endParaRPr>
          </a:p>
          <a:p>
            <a:pPr algn="just"/>
            <a:r>
              <a:rPr lang="en-GB" dirty="0" err="1" smtClean="0">
                <a:latin typeface="Times New Roman" panose="02020603050405020304" pitchFamily="18" charset="0"/>
                <a:cs typeface="Times New Roman" panose="02020603050405020304" pitchFamily="18" charset="0"/>
              </a:rPr>
              <a:t>Bundu</a:t>
            </a:r>
            <a:r>
              <a:rPr lang="en-GB" dirty="0" smtClean="0">
                <a:latin typeface="Times New Roman" panose="02020603050405020304" pitchFamily="18" charset="0"/>
                <a:cs typeface="Times New Roman" panose="02020603050405020304" pitchFamily="18" charset="0"/>
              </a:rPr>
              <a:t> Khan</a:t>
            </a:r>
          </a:p>
          <a:p>
            <a:pPr algn="just"/>
            <a:r>
              <a:rPr lang="en-GB" dirty="0" smtClean="0">
                <a:latin typeface="Times New Roman" panose="02020603050405020304" pitchFamily="18" charset="0"/>
                <a:cs typeface="Times New Roman" panose="02020603050405020304" pitchFamily="18" charset="0"/>
              </a:rPr>
              <a:t>Cakes &amp; Bakes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04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18" y="350982"/>
            <a:ext cx="11739418" cy="5825981"/>
          </a:xfrm>
        </p:spPr>
        <p:txBody>
          <a:bodyPr/>
          <a:lstStyle/>
          <a:p>
            <a:pPr algn="just"/>
            <a:r>
              <a:rPr lang="en-GB" b="1" dirty="0">
                <a:latin typeface="Times New Roman" panose="02020603050405020304" pitchFamily="18" charset="0"/>
                <a:cs typeface="Times New Roman" panose="02020603050405020304" pitchFamily="18" charset="0"/>
              </a:rPr>
              <a:t>2</a:t>
            </a:r>
            <a:r>
              <a:rPr lang="en-GB" b="1" dirty="0" smtClean="0">
                <a:latin typeface="Times New Roman" panose="02020603050405020304" pitchFamily="18" charset="0"/>
                <a:cs typeface="Times New Roman" panose="02020603050405020304" pitchFamily="18" charset="0"/>
              </a:rPr>
              <a:t>. Analysing Consumer Market</a:t>
            </a:r>
          </a:p>
          <a:p>
            <a:pPr marL="0" indent="0" algn="just">
              <a:buNone/>
            </a:pPr>
            <a:r>
              <a:rPr lang="en-GB" dirty="0">
                <a:latin typeface="Times New Roman" panose="02020603050405020304" pitchFamily="18" charset="0"/>
                <a:cs typeface="Times New Roman" panose="02020603050405020304" pitchFamily="18" charset="0"/>
              </a:rPr>
              <a:t>M</a:t>
            </a:r>
            <a:r>
              <a:rPr lang="en-GB" dirty="0" smtClean="0">
                <a:latin typeface="Times New Roman" panose="02020603050405020304" pitchFamily="18" charset="0"/>
                <a:cs typeface="Times New Roman" panose="02020603050405020304" pitchFamily="18" charset="0"/>
              </a:rPr>
              <a:t>arketers </a:t>
            </a:r>
            <a:r>
              <a:rPr lang="en-GB" dirty="0" smtClean="0">
                <a:latin typeface="Times New Roman" panose="02020603050405020304" pitchFamily="18" charset="0"/>
                <a:cs typeface="Times New Roman" panose="02020603050405020304" pitchFamily="18" charset="0"/>
              </a:rPr>
              <a:t>study </a:t>
            </a:r>
            <a:r>
              <a:rPr lang="en-GB" b="1" dirty="0" smtClean="0">
                <a:latin typeface="Times New Roman" panose="02020603050405020304" pitchFamily="18" charset="0"/>
                <a:cs typeface="Times New Roman" panose="02020603050405020304" pitchFamily="18" charset="0"/>
              </a:rPr>
              <a:t>consumer behaviour</a:t>
            </a:r>
            <a:r>
              <a:rPr lang="en-GB" dirty="0" smtClean="0">
                <a:latin typeface="Times New Roman" panose="02020603050405020304" pitchFamily="18" charset="0"/>
                <a:cs typeface="Times New Roman" panose="02020603050405020304" pitchFamily="18" charset="0"/>
              </a:rPr>
              <a:t>, preferences, buying patterns, and influences that drive purchasing decisions.</a:t>
            </a:r>
          </a:p>
          <a:p>
            <a:pPr marL="0" indent="0" algn="just">
              <a:buNone/>
            </a:pPr>
            <a:r>
              <a:rPr lang="en-GB" b="1" dirty="0" smtClean="0">
                <a:latin typeface="Times New Roman" panose="02020603050405020304" pitchFamily="18" charset="0"/>
                <a:cs typeface="Times New Roman" panose="02020603050405020304" pitchFamily="18" charset="0"/>
              </a:rPr>
              <a:t>Example</a:t>
            </a:r>
            <a:r>
              <a:rPr lang="en-GB" b="1" dirty="0" smtClean="0">
                <a:latin typeface="Times New Roman" panose="02020603050405020304" pitchFamily="18" charset="0"/>
                <a:cs typeface="Times New Roman" panose="02020603050405020304" pitchFamily="18" charset="0"/>
              </a:rPr>
              <a:t>:</a:t>
            </a:r>
          </a:p>
          <a:p>
            <a:pPr marL="514350" indent="-514350" algn="just">
              <a:buAutoNum type="arabicPeriod"/>
            </a:pPr>
            <a:r>
              <a:rPr lang="en-GB" i="1" dirty="0" err="1" smtClean="0">
                <a:latin typeface="Times New Roman" panose="02020603050405020304" pitchFamily="18" charset="0"/>
                <a:cs typeface="Times New Roman" panose="02020603050405020304" pitchFamily="18" charset="0"/>
              </a:rPr>
              <a:t>Khaadi</a:t>
            </a:r>
            <a:r>
              <a:rPr lang="en-GB" dirty="0" smtClean="0">
                <a:latin typeface="Times New Roman" panose="02020603050405020304" pitchFamily="18" charset="0"/>
                <a:cs typeface="Times New Roman" panose="02020603050405020304" pitchFamily="18" charset="0"/>
              </a:rPr>
              <a:t> analyses </a:t>
            </a:r>
            <a:r>
              <a:rPr lang="en-GB" dirty="0" smtClean="0">
                <a:latin typeface="Times New Roman" panose="02020603050405020304" pitchFamily="18" charset="0"/>
                <a:cs typeface="Times New Roman" panose="02020603050405020304" pitchFamily="18" charset="0"/>
              </a:rPr>
              <a:t>its consumer market to understand trends like eco-friendly fabric preferences and seasonal design choices among young women</a:t>
            </a:r>
            <a:r>
              <a:rPr lang="en-GB" dirty="0" smtClean="0">
                <a:latin typeface="Times New Roman" panose="02020603050405020304" pitchFamily="18" charset="0"/>
                <a:cs typeface="Times New Roman" panose="02020603050405020304" pitchFamily="18" charset="0"/>
              </a:rPr>
              <a:t>.</a:t>
            </a:r>
          </a:p>
          <a:p>
            <a:pPr marL="514350" indent="-514350" algn="just">
              <a:buAutoNum type="arabicPeriod"/>
            </a:pPr>
            <a:r>
              <a:rPr lang="en-GB" dirty="0" smtClean="0">
                <a:latin typeface="Times New Roman" panose="02020603050405020304" pitchFamily="18" charset="0"/>
                <a:cs typeface="Times New Roman" panose="02020603050405020304" pitchFamily="18" charset="0"/>
              </a:rPr>
              <a:t>SUVs aggressive selling in Pakistani market. Even the Chinese brands offered the SUVs at first. </a:t>
            </a:r>
            <a:endParaRPr lang="en-GB" dirty="0" smtClean="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58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5" y="295564"/>
            <a:ext cx="12053455" cy="6345381"/>
          </a:xfrm>
        </p:spPr>
        <p:txBody>
          <a:bodyPr/>
          <a:lstStyle/>
          <a:p>
            <a:r>
              <a:rPr lang="en-GB" b="1" dirty="0" smtClean="0">
                <a:latin typeface="Times New Roman" panose="02020603050405020304" pitchFamily="18" charset="0"/>
                <a:cs typeface="Times New Roman" panose="02020603050405020304" pitchFamily="18" charset="0"/>
              </a:rPr>
              <a:t>3. Analysing Business Market</a:t>
            </a:r>
          </a:p>
          <a:p>
            <a:pPr marL="0" indent="0">
              <a:buNone/>
            </a:pPr>
            <a:r>
              <a:rPr lang="en-GB" dirty="0" smtClean="0">
                <a:latin typeface="Times New Roman" panose="02020603050405020304" pitchFamily="18" charset="0"/>
                <a:cs typeface="Times New Roman" panose="02020603050405020304" pitchFamily="18" charset="0"/>
              </a:rPr>
              <a:t>This focuses on </a:t>
            </a:r>
            <a:r>
              <a:rPr lang="en-GB" b="1" dirty="0" smtClean="0">
                <a:latin typeface="Times New Roman" panose="02020603050405020304" pitchFamily="18" charset="0"/>
                <a:cs typeface="Times New Roman" panose="02020603050405020304" pitchFamily="18" charset="0"/>
              </a:rPr>
              <a:t>B2B (business-to-business)</a:t>
            </a:r>
            <a:r>
              <a:rPr lang="en-GB"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interactions, </a:t>
            </a:r>
            <a:r>
              <a:rPr lang="en-GB" dirty="0" smtClean="0">
                <a:latin typeface="Times New Roman" panose="02020603050405020304" pitchFamily="18" charset="0"/>
                <a:cs typeface="Times New Roman" panose="02020603050405020304" pitchFamily="18" charset="0"/>
              </a:rPr>
              <a:t>understanding other </a:t>
            </a:r>
            <a:r>
              <a:rPr lang="en-GB" dirty="0" smtClean="0">
                <a:latin typeface="Times New Roman" panose="02020603050405020304" pitchFamily="18" charset="0"/>
                <a:cs typeface="Times New Roman" panose="02020603050405020304" pitchFamily="18" charset="0"/>
              </a:rPr>
              <a:t>business’s </a:t>
            </a:r>
            <a:r>
              <a:rPr lang="en-GB" dirty="0" smtClean="0">
                <a:latin typeface="Times New Roman" panose="02020603050405020304" pitchFamily="18" charset="0"/>
                <a:cs typeface="Times New Roman" panose="02020603050405020304" pitchFamily="18" charset="0"/>
              </a:rPr>
              <a:t>needs and purchase processes.</a:t>
            </a:r>
          </a:p>
          <a:p>
            <a:r>
              <a:rPr lang="en-GB" b="1" dirty="0" smtClean="0">
                <a:latin typeface="Times New Roman" panose="02020603050405020304" pitchFamily="18" charset="0"/>
                <a:cs typeface="Times New Roman" panose="02020603050405020304" pitchFamily="18" charset="0"/>
              </a:rPr>
              <a:t>Example:</a:t>
            </a:r>
            <a:r>
              <a:rPr lang="en-GB" dirty="0" smtClean="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pPr marL="514350" indent="-514350">
              <a:buAutoNum type="arabicPeriod"/>
            </a:pPr>
            <a:r>
              <a:rPr lang="en-GB" i="1" dirty="0" err="1" smtClean="0">
                <a:latin typeface="Times New Roman" panose="02020603050405020304" pitchFamily="18" charset="0"/>
                <a:cs typeface="Times New Roman" panose="02020603050405020304" pitchFamily="18" charset="0"/>
              </a:rPr>
              <a:t>Nishat</a:t>
            </a:r>
            <a:r>
              <a:rPr lang="en-GB" i="1" dirty="0" smtClean="0">
                <a:latin typeface="Times New Roman" panose="02020603050405020304" pitchFamily="18" charset="0"/>
                <a:cs typeface="Times New Roman" panose="02020603050405020304" pitchFamily="18" charset="0"/>
              </a:rPr>
              <a:t> </a:t>
            </a:r>
            <a:r>
              <a:rPr lang="en-GB" i="1" dirty="0" smtClean="0">
                <a:latin typeface="Times New Roman" panose="02020603050405020304" pitchFamily="18" charset="0"/>
                <a:cs typeface="Times New Roman" panose="02020603050405020304" pitchFamily="18" charset="0"/>
              </a:rPr>
              <a:t>Mills</a:t>
            </a:r>
            <a:r>
              <a:rPr lang="en-GB" dirty="0" smtClean="0">
                <a:latin typeface="Times New Roman" panose="02020603050405020304" pitchFamily="18" charset="0"/>
                <a:cs typeface="Times New Roman" panose="02020603050405020304" pitchFamily="18" charset="0"/>
              </a:rPr>
              <a:t> analyses textile buyers (local and international fashion brands) to offer customized fabric solutions according to their requirements</a:t>
            </a:r>
            <a:r>
              <a:rPr lang="en-GB" dirty="0" smtClean="0">
                <a:latin typeface="Times New Roman" panose="02020603050405020304" pitchFamily="18" charset="0"/>
                <a:cs typeface="Times New Roman" panose="02020603050405020304" pitchFamily="18" charset="0"/>
              </a:rPr>
              <a:t>.</a:t>
            </a:r>
          </a:p>
          <a:p>
            <a:pPr marL="514350" indent="-514350">
              <a:buAutoNum type="arabicPeriod"/>
            </a:pPr>
            <a:r>
              <a:rPr lang="en-GB" dirty="0" smtClean="0">
                <a:latin typeface="Times New Roman" panose="02020603050405020304" pitchFamily="18" charset="0"/>
                <a:cs typeface="Times New Roman" panose="02020603050405020304" pitchFamily="18" charset="0"/>
              </a:rPr>
              <a:t>Denim, </a:t>
            </a:r>
            <a:r>
              <a:rPr lang="en-GB" dirty="0" err="1" smtClean="0">
                <a:latin typeface="Times New Roman" panose="02020603050405020304" pitchFamily="18" charset="0"/>
                <a:cs typeface="Times New Roman" panose="02020603050405020304" pitchFamily="18" charset="0"/>
              </a:rPr>
              <a:t>Interloop</a:t>
            </a:r>
            <a:r>
              <a:rPr lang="en-GB" dirty="0" smtClean="0">
                <a:latin typeface="Times New Roman" panose="02020603050405020304" pitchFamily="18" charset="0"/>
                <a:cs typeface="Times New Roman" panose="02020603050405020304" pitchFamily="18" charset="0"/>
              </a:rPr>
              <a:t> and lot of leather manufacturer look for the other business to buy their products.</a:t>
            </a:r>
          </a:p>
          <a:p>
            <a:pPr marL="514350" indent="-514350">
              <a:buAutoNum type="arabicPeriod"/>
            </a:pPr>
            <a:r>
              <a:rPr lang="en-GB" dirty="0" smtClean="0">
                <a:latin typeface="Times New Roman" panose="02020603050405020304" pitchFamily="18" charset="0"/>
                <a:cs typeface="Times New Roman" panose="02020603050405020304" pitchFamily="18" charset="0"/>
              </a:rPr>
              <a:t>Sportswear and surgery equipment manufacturers in Sialkot region target the business to buy.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02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6" y="535708"/>
            <a:ext cx="11711709" cy="6188365"/>
          </a:xfrm>
        </p:spPr>
        <p:txBody>
          <a:bodyPr/>
          <a:lstStyle/>
          <a:p>
            <a:pPr marL="0" indent="0">
              <a:buNone/>
            </a:pPr>
            <a:r>
              <a:rPr lang="en-US" b="1" dirty="0"/>
              <a:t>4</a:t>
            </a:r>
            <a:r>
              <a:rPr lang="en-US" b="1" dirty="0" smtClean="0"/>
              <a:t>. Identifying Market Segmentation and Targets</a:t>
            </a:r>
          </a:p>
          <a:p>
            <a:pPr marL="0" indent="0" algn="just">
              <a:buNone/>
            </a:pPr>
            <a:r>
              <a:rPr lang="en-US" dirty="0" smtClean="0">
                <a:latin typeface="Times New Roman" panose="02020603050405020304" pitchFamily="18" charset="0"/>
                <a:cs typeface="Times New Roman" panose="02020603050405020304" pitchFamily="18" charset="0"/>
              </a:rPr>
              <a:t>This step involves </a:t>
            </a:r>
            <a:r>
              <a:rPr lang="en-US" b="1" dirty="0" smtClean="0">
                <a:latin typeface="Times New Roman" panose="02020603050405020304" pitchFamily="18" charset="0"/>
                <a:cs typeface="Times New Roman" panose="02020603050405020304" pitchFamily="18" charset="0"/>
              </a:rPr>
              <a:t>dividing the market</a:t>
            </a:r>
            <a:r>
              <a:rPr lang="en-US" dirty="0" smtClean="0">
                <a:latin typeface="Times New Roman" panose="02020603050405020304" pitchFamily="18" charset="0"/>
                <a:cs typeface="Times New Roman" panose="02020603050405020304" pitchFamily="18" charset="0"/>
              </a:rPr>
              <a:t> into distinct groups based on demographics, psychographics, behavior</a:t>
            </a:r>
            <a:r>
              <a:rPr lang="en-US" dirty="0" smtClean="0"/>
              <a:t>, or geography, and then selecting specific </a:t>
            </a:r>
            <a:r>
              <a:rPr lang="en-US" b="1" dirty="0" smtClean="0"/>
              <a:t>target segments</a:t>
            </a:r>
            <a:r>
              <a:rPr lang="en-US" dirty="0" smtClean="0"/>
              <a:t> to focus on.</a:t>
            </a:r>
          </a:p>
          <a:p>
            <a:pPr marL="0" indent="0">
              <a:buNone/>
            </a:pPr>
            <a:endParaRPr lang="en-US" dirty="0" smtClean="0"/>
          </a:p>
          <a:p>
            <a:r>
              <a:rPr lang="en-US" b="1" dirty="0" smtClean="0"/>
              <a:t>Example:</a:t>
            </a:r>
            <a:r>
              <a:rPr lang="en-US" dirty="0" smtClean="0"/>
              <a:t> </a:t>
            </a:r>
            <a:r>
              <a:rPr lang="en-US" i="1" dirty="0" smtClean="0"/>
              <a:t>Coca-Cola Pakistan</a:t>
            </a:r>
            <a:r>
              <a:rPr lang="en-US" dirty="0" smtClean="0"/>
              <a:t> targets different customer segments,  Coke Zero for health-conscious youth and Sprite for energetic, adventurous individuals.</a:t>
            </a:r>
          </a:p>
          <a:p>
            <a:endParaRPr lang="en-US" dirty="0"/>
          </a:p>
          <a:p>
            <a:r>
              <a:rPr lang="en-US" dirty="0" err="1" smtClean="0"/>
              <a:t>Beechtree</a:t>
            </a:r>
            <a:r>
              <a:rPr lang="en-US" dirty="0" smtClean="0"/>
              <a:t> (</a:t>
            </a:r>
            <a:r>
              <a:rPr lang="en-US" dirty="0" err="1" smtClean="0"/>
              <a:t>Pepperland</a:t>
            </a:r>
            <a:r>
              <a:rPr lang="en-US" dirty="0" smtClean="0"/>
              <a:t>)</a:t>
            </a:r>
          </a:p>
          <a:p>
            <a:r>
              <a:rPr lang="en-US" dirty="0" smtClean="0"/>
              <a:t>Bata differently target the audience of different provinces</a:t>
            </a:r>
          </a:p>
          <a:p>
            <a:r>
              <a:rPr lang="en-US" dirty="0" smtClean="0"/>
              <a:t>Tesla targeting the environment concerned people</a:t>
            </a:r>
          </a:p>
          <a:p>
            <a:r>
              <a:rPr lang="en-US" dirty="0" smtClean="0"/>
              <a:t>Aramco entrance in Pakistan. </a:t>
            </a:r>
            <a:endParaRPr lang="en-US" dirty="0"/>
          </a:p>
        </p:txBody>
      </p:sp>
    </p:spTree>
    <p:extLst>
      <p:ext uri="{BB962C8B-B14F-4D97-AF65-F5344CB8AC3E}">
        <p14:creationId xmlns:p14="http://schemas.microsoft.com/office/powerpoint/2010/main" val="28775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Video-1 </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726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055" y="115744"/>
            <a:ext cx="10515600" cy="715530"/>
          </a:xfrm>
        </p:spPr>
        <p:txBody>
          <a:bodyPr>
            <a:normAutofit/>
          </a:bodyPr>
          <a:lstStyle/>
          <a:p>
            <a:pPr algn="ctr"/>
            <a:r>
              <a:rPr sz="3600" b="1" dirty="0">
                <a:latin typeface="Times New Roman" panose="02020603050405020304" pitchFamily="18" charset="0"/>
                <a:cs typeface="Times New Roman" panose="02020603050405020304" pitchFamily="18" charset="0"/>
              </a:rPr>
              <a:t>Importance of Strategic Planning</a:t>
            </a:r>
          </a:p>
        </p:txBody>
      </p:sp>
      <p:sp>
        <p:nvSpPr>
          <p:cNvPr id="3" name="Content Placeholder 2"/>
          <p:cNvSpPr>
            <a:spLocks noGrp="1"/>
          </p:cNvSpPr>
          <p:nvPr>
            <p:ph idx="1"/>
          </p:nvPr>
        </p:nvSpPr>
        <p:spPr>
          <a:xfrm>
            <a:off x="249381" y="1117600"/>
            <a:ext cx="11767127" cy="5430982"/>
          </a:xfrm>
        </p:spPr>
        <p:txBody>
          <a:bodyPr/>
          <a:lstStyle/>
          <a:p>
            <a:pPr algn="l">
              <a:defRPr sz="1800"/>
            </a:pPr>
            <a:r>
              <a:rPr dirty="0" smtClean="0"/>
              <a:t>Provides </a:t>
            </a:r>
            <a:r>
              <a:rPr dirty="0"/>
              <a:t>direction and focus</a:t>
            </a:r>
          </a:p>
          <a:p>
            <a:pPr algn="l">
              <a:defRPr sz="1800"/>
            </a:pPr>
            <a:r>
              <a:rPr dirty="0" smtClean="0"/>
              <a:t>Aligns </a:t>
            </a:r>
            <a:r>
              <a:rPr dirty="0"/>
              <a:t>marketing with organizational goals</a:t>
            </a:r>
          </a:p>
          <a:p>
            <a:pPr algn="l">
              <a:defRPr sz="1800"/>
            </a:pPr>
            <a:r>
              <a:rPr dirty="0" smtClean="0"/>
              <a:t>Enhances </a:t>
            </a:r>
            <a:r>
              <a:rPr dirty="0"/>
              <a:t>competitiveness</a:t>
            </a:r>
          </a:p>
          <a:p>
            <a:pPr algn="l">
              <a:defRPr sz="1800"/>
            </a:pPr>
            <a:r>
              <a:rPr dirty="0" smtClean="0"/>
              <a:t>Improves </a:t>
            </a:r>
            <a:r>
              <a:rPr dirty="0"/>
              <a:t>resource allocation</a:t>
            </a:r>
          </a:p>
          <a:p>
            <a:pPr algn="l">
              <a:defRPr sz="1800"/>
            </a:pPr>
            <a:r>
              <a:rPr dirty="0" smtClean="0"/>
              <a:t>Enables </a:t>
            </a:r>
            <a:r>
              <a:rPr dirty="0"/>
              <a:t>adaptive responses</a:t>
            </a:r>
          </a:p>
          <a:p>
            <a:pPr algn="l">
              <a:defRPr sz="1800"/>
            </a:pPr>
            <a:endParaRPr dirty="0"/>
          </a:p>
          <a:p>
            <a:pPr algn="l">
              <a:defRPr sz="1800"/>
            </a:pPr>
            <a:r>
              <a:rPr dirty="0"/>
              <a:t>Example: Coca-Cola’s 'One Brand Strategy' unified its portfolio globally</a:t>
            </a:r>
            <a:r>
              <a:rPr dirty="0" smtClean="0"/>
              <a:t>.</a:t>
            </a:r>
            <a:endParaRPr lang="en-GB" dirty="0" smtClean="0"/>
          </a:p>
          <a:p>
            <a:pPr algn="l">
              <a:defRPr sz="1800"/>
            </a:pPr>
            <a:endParaRPr lang="en-GB" dirty="0"/>
          </a:p>
          <a:p>
            <a:pPr algn="l">
              <a:defRPr sz="1800"/>
            </a:pPr>
            <a:endParaRPr lang="en-GB" dirty="0" smtClean="0"/>
          </a:p>
          <a:p>
            <a:pPr algn="l">
              <a:defRPr sz="1800"/>
            </a:pPr>
            <a:endParaRPr dirty="0"/>
          </a:p>
        </p:txBody>
      </p:sp>
      <p:pic>
        <p:nvPicPr>
          <p:cNvPr id="4" name="Picture 3"/>
          <p:cNvPicPr>
            <a:picLocks noChangeAspect="1"/>
          </p:cNvPicPr>
          <p:nvPr/>
        </p:nvPicPr>
        <p:blipFill>
          <a:blip r:embed="rId2"/>
          <a:stretch>
            <a:fillRect/>
          </a:stretch>
        </p:blipFill>
        <p:spPr>
          <a:xfrm>
            <a:off x="3160327" y="4541736"/>
            <a:ext cx="6056672" cy="1635227"/>
          </a:xfrm>
          <a:prstGeom prst="rect">
            <a:avLst/>
          </a:prstGeom>
        </p:spPr>
      </p:pic>
    </p:spTree>
    <p:extLst>
      <p:ext uri="{BB962C8B-B14F-4D97-AF65-F5344CB8AC3E}">
        <p14:creationId xmlns:p14="http://schemas.microsoft.com/office/powerpoint/2010/main" val="93066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18" y="134217"/>
            <a:ext cx="10515600" cy="669348"/>
          </a:xfrm>
        </p:spPr>
        <p:txBody>
          <a:bodyPr>
            <a:normAutofit/>
          </a:bodyPr>
          <a:lstStyle/>
          <a:p>
            <a:pPr algn="ctr"/>
            <a:r>
              <a:rPr lang="en-GB" sz="3600" b="1" dirty="0" smtClean="0">
                <a:latin typeface="Times New Roman" panose="02020603050405020304" pitchFamily="18" charset="0"/>
                <a:cs typeface="Times New Roman" panose="02020603050405020304" pitchFamily="18" charset="0"/>
              </a:rPr>
              <a:t>Strategic Window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7018" y="886691"/>
            <a:ext cx="11905673" cy="5588001"/>
          </a:xfrm>
        </p:spPr>
        <p:txBody>
          <a:bodyPr>
            <a:normAutofit fontScale="92500" lnSpcReduction="10000"/>
          </a:bodyPr>
          <a:lstStyle/>
          <a:p>
            <a:pPr marL="0" indent="0" algn="just">
              <a:buNone/>
            </a:pPr>
            <a:r>
              <a:rPr lang="en-GB" sz="2600" dirty="0">
                <a:latin typeface="Times New Roman" panose="02020603050405020304" pitchFamily="18" charset="0"/>
                <a:cs typeface="Times New Roman" panose="02020603050405020304" pitchFamily="18" charset="0"/>
              </a:rPr>
              <a:t>A strategic window is </a:t>
            </a:r>
            <a:r>
              <a:rPr lang="en-GB" sz="2600" dirty="0" smtClean="0">
                <a:latin typeface="Times New Roman" panose="02020603050405020304" pitchFamily="18" charset="0"/>
                <a:cs typeface="Times New Roman" panose="02020603050405020304" pitchFamily="18" charset="0"/>
              </a:rPr>
              <a:t>a limited time frame in which a company's competitive strengths align with market needs, creating an optimal opportunity to achieve its goals.</a:t>
            </a:r>
          </a:p>
          <a:p>
            <a:pPr algn="just"/>
            <a:r>
              <a:rPr lang="en-GB" sz="2600" b="1" dirty="0">
                <a:latin typeface="Times New Roman" panose="02020603050405020304" pitchFamily="18" charset="0"/>
                <a:cs typeface="Times New Roman" panose="02020603050405020304" pitchFamily="18" charset="0"/>
              </a:rPr>
              <a:t>Alignment of strengths and market needs:</a:t>
            </a:r>
            <a:r>
              <a:rPr lang="en-GB" sz="2600" dirty="0">
                <a:latin typeface="Times New Roman" panose="02020603050405020304" pitchFamily="18" charset="0"/>
                <a:cs typeface="Times New Roman" panose="02020603050405020304" pitchFamily="18" charset="0"/>
              </a:rPr>
              <a:t> </a:t>
            </a:r>
          </a:p>
          <a:p>
            <a:pPr marL="0" indent="0" algn="just" fontAlgn="ctr">
              <a:buNone/>
            </a:pPr>
            <a:r>
              <a:rPr lang="en-GB" sz="2600" dirty="0">
                <a:latin typeface="Times New Roman" panose="02020603050405020304" pitchFamily="18" charset="0"/>
                <a:cs typeface="Times New Roman" panose="02020603050405020304" pitchFamily="18" charset="0"/>
              </a:rPr>
              <a:t>It represents a time when a company's internal capabilities are a good fit for the external conditions of the market. </a:t>
            </a:r>
          </a:p>
          <a:p>
            <a:pPr algn="just"/>
            <a:r>
              <a:rPr lang="en-GB" sz="2600" b="1" dirty="0">
                <a:latin typeface="Times New Roman" panose="02020603050405020304" pitchFamily="18" charset="0"/>
                <a:cs typeface="Times New Roman" panose="02020603050405020304" pitchFamily="18" charset="0"/>
              </a:rPr>
              <a:t>"Golden age":</a:t>
            </a:r>
            <a:r>
              <a:rPr lang="en-GB" sz="2600" dirty="0">
                <a:latin typeface="Times New Roman" panose="02020603050405020304" pitchFamily="18" charset="0"/>
                <a:cs typeface="Times New Roman" panose="02020603050405020304" pitchFamily="18" charset="0"/>
              </a:rPr>
              <a:t> </a:t>
            </a:r>
          </a:p>
          <a:p>
            <a:pPr marL="0" indent="0" algn="just" fontAlgn="ctr">
              <a:buNone/>
            </a:pPr>
            <a:r>
              <a:rPr lang="en-GB" sz="2600" dirty="0">
                <a:latin typeface="Times New Roman" panose="02020603050405020304" pitchFamily="18" charset="0"/>
                <a:cs typeface="Times New Roman" panose="02020603050405020304" pitchFamily="18" charset="0"/>
              </a:rPr>
              <a:t>This period can be seen as a "golden age" where strategic objectives are easier to achieve and profitability increases. </a:t>
            </a:r>
          </a:p>
          <a:p>
            <a:pPr algn="just"/>
            <a:r>
              <a:rPr lang="en-GB" sz="2600" b="1" dirty="0">
                <a:latin typeface="Times New Roman" panose="02020603050405020304" pitchFamily="18" charset="0"/>
                <a:cs typeface="Times New Roman" panose="02020603050405020304" pitchFamily="18" charset="0"/>
              </a:rPr>
              <a:t>Finite timeframe:</a:t>
            </a:r>
            <a:r>
              <a:rPr lang="en-GB" sz="2600" dirty="0">
                <a:latin typeface="Times New Roman" panose="02020603050405020304" pitchFamily="18" charset="0"/>
                <a:cs typeface="Times New Roman" panose="02020603050405020304" pitchFamily="18" charset="0"/>
              </a:rPr>
              <a:t> </a:t>
            </a:r>
          </a:p>
          <a:p>
            <a:pPr marL="0" indent="0" algn="just" fontAlgn="ctr">
              <a:buNone/>
            </a:pPr>
            <a:r>
              <a:rPr lang="en-GB" sz="2600" dirty="0">
                <a:latin typeface="Times New Roman" panose="02020603050405020304" pitchFamily="18" charset="0"/>
                <a:cs typeface="Times New Roman" panose="02020603050405020304" pitchFamily="18" charset="0"/>
              </a:rPr>
              <a:t>The window is not permanent and can close as competitors respond, technology evolves, or customer needs change. </a:t>
            </a:r>
          </a:p>
          <a:p>
            <a:pPr algn="just"/>
            <a:r>
              <a:rPr lang="en-GB" sz="2600" b="1" dirty="0">
                <a:latin typeface="Times New Roman" panose="02020603050405020304" pitchFamily="18" charset="0"/>
                <a:cs typeface="Times New Roman" panose="02020603050405020304" pitchFamily="18" charset="0"/>
              </a:rPr>
              <a:t>Strategic importance:</a:t>
            </a:r>
            <a:r>
              <a:rPr lang="en-GB" sz="2600" dirty="0">
                <a:latin typeface="Times New Roman" panose="02020603050405020304" pitchFamily="18" charset="0"/>
                <a:cs typeface="Times New Roman" panose="02020603050405020304" pitchFamily="18" charset="0"/>
              </a:rPr>
              <a:t> </a:t>
            </a:r>
          </a:p>
          <a:p>
            <a:pPr marL="0" indent="0" algn="just">
              <a:buNone/>
            </a:pPr>
            <a:r>
              <a:rPr lang="en-GB" sz="2600" dirty="0">
                <a:latin typeface="Times New Roman" panose="02020603050405020304" pitchFamily="18" charset="0"/>
                <a:cs typeface="Times New Roman" panose="02020603050405020304" pitchFamily="18" charset="0"/>
              </a:rPr>
              <a:t>Identifying and acting within this window is crucial for success, as it's the ideal time to execute strategies to gain value or a competitive edge. </a:t>
            </a:r>
          </a:p>
          <a:p>
            <a:endParaRPr lang="en-US" dirty="0"/>
          </a:p>
        </p:txBody>
      </p:sp>
    </p:spTree>
    <p:extLst>
      <p:ext uri="{BB962C8B-B14F-4D97-AF65-F5344CB8AC3E}">
        <p14:creationId xmlns:p14="http://schemas.microsoft.com/office/powerpoint/2010/main" val="98847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GB" sz="2400" dirty="0" smtClean="0">
                <a:latin typeface="Times New Roman" panose="02020603050405020304" pitchFamily="18" charset="0"/>
                <a:cs typeface="Times New Roman" panose="02020603050405020304" pitchFamily="18" charset="0"/>
              </a:rPr>
              <a:t>Example:</a:t>
            </a:r>
            <a:r>
              <a:rPr lang="en-GB" sz="2400" dirty="0">
                <a:latin typeface="Times New Roman" panose="02020603050405020304" pitchFamily="18" charset="0"/>
                <a:cs typeface="Times New Roman" panose="02020603050405020304" pitchFamily="18" charset="0"/>
              </a:rPr>
              <a:t> </a:t>
            </a:r>
          </a:p>
          <a:p>
            <a:pPr algn="just"/>
            <a:r>
              <a:rPr lang="en-GB" sz="2400" dirty="0">
                <a:latin typeface="Times New Roman" panose="02020603050405020304" pitchFamily="18" charset="0"/>
                <a:cs typeface="Times New Roman" panose="02020603050405020304" pitchFamily="18" charset="0"/>
              </a:rPr>
              <a:t>Amazon creating the Kindle Fire HD, a tablet with a reading function, after recognizing the window of opportunity was closing for dedicated e-readers as tablets became more popular. </a:t>
            </a:r>
          </a:p>
          <a:p>
            <a:pPr marL="0" indent="0">
              <a:buNone/>
            </a:pPr>
            <a:endParaRPr lang="en-US" dirty="0"/>
          </a:p>
        </p:txBody>
      </p:sp>
    </p:spTree>
    <p:extLst>
      <p:ext uri="{BB962C8B-B14F-4D97-AF65-F5344CB8AC3E}">
        <p14:creationId xmlns:p14="http://schemas.microsoft.com/office/powerpoint/2010/main" val="400058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91" y="1182256"/>
            <a:ext cx="10515600" cy="835602"/>
          </a:xfrm>
        </p:spPr>
        <p:txBody>
          <a:bodyPr>
            <a:normAutofit/>
          </a:bodyPr>
          <a:lstStyle/>
          <a:p>
            <a:pPr algn="ctr"/>
            <a:r>
              <a:rPr lang="en-GB" sz="2800" b="1" dirty="0" smtClean="0">
                <a:latin typeface="Times New Roman" panose="02020603050405020304" pitchFamily="18" charset="0"/>
                <a:cs typeface="Times New Roman" panose="02020603050405020304" pitchFamily="18" charset="0"/>
              </a:rPr>
              <a:t>Management Process in Marketing </a:t>
            </a:r>
            <a:endParaRPr lang="en-US" sz="28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8331903"/>
              </p:ext>
            </p:extLst>
          </p:nvPr>
        </p:nvGraphicFramePr>
        <p:xfrm>
          <a:off x="489527" y="1163782"/>
          <a:ext cx="11055928" cy="501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0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3" y="461818"/>
            <a:ext cx="11776362" cy="5715145"/>
          </a:xfrm>
        </p:spPr>
        <p:txBody>
          <a:bodyPr/>
          <a:lstStyle/>
          <a:p>
            <a:pPr algn="just"/>
            <a:r>
              <a:rPr lang="en-US" b="1" dirty="0" smtClean="0">
                <a:latin typeface="Times New Roman" panose="02020603050405020304" pitchFamily="18" charset="0"/>
                <a:cs typeface="Times New Roman" panose="02020603050405020304" pitchFamily="18" charset="0"/>
              </a:rPr>
              <a:t>Strategies</a:t>
            </a:r>
          </a:p>
          <a:p>
            <a:pPr marL="0" indent="0" algn="just">
              <a:buNone/>
            </a:pPr>
            <a:r>
              <a:rPr lang="en-GB" dirty="0">
                <a:latin typeface="Times New Roman" panose="02020603050405020304" pitchFamily="18" charset="0"/>
                <a:cs typeface="Times New Roman" panose="02020603050405020304" pitchFamily="18" charset="0"/>
              </a:rPr>
              <a:t>Strategy is </a:t>
            </a:r>
            <a:r>
              <a:rPr lang="en-GB" dirty="0" smtClean="0">
                <a:latin typeface="Times New Roman" panose="02020603050405020304" pitchFamily="18" charset="0"/>
                <a:cs typeface="Times New Roman" panose="02020603050405020304" pitchFamily="18" charset="0"/>
              </a:rPr>
              <a:t>a high-level plan or a set of well-aligned activities to achieve a specific, long-term goal within a competitive environment.</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b="1" dirty="0">
                <a:latin typeface="Times New Roman" panose="02020603050405020304" pitchFamily="18" charset="0"/>
                <a:cs typeface="Times New Roman" panose="02020603050405020304" pitchFamily="18" charset="0"/>
              </a:rPr>
              <a:t>Components of a strategy</a:t>
            </a:r>
          </a:p>
          <a:p>
            <a:pPr algn="just" fontAlgn="ctr"/>
            <a:r>
              <a:rPr lang="en-GB" b="1" dirty="0">
                <a:latin typeface="Times New Roman" panose="02020603050405020304" pitchFamily="18" charset="0"/>
                <a:cs typeface="Times New Roman" panose="02020603050405020304" pitchFamily="18" charset="0"/>
              </a:rPr>
              <a:t>Goals:</a:t>
            </a:r>
            <a:r>
              <a:rPr lang="en-GB" dirty="0">
                <a:latin typeface="Times New Roman" panose="02020603050405020304" pitchFamily="18" charset="0"/>
                <a:cs typeface="Times New Roman" panose="02020603050405020304" pitchFamily="18" charset="0"/>
              </a:rPr>
              <a:t> The long-term outcome you want to achieve. </a:t>
            </a:r>
          </a:p>
          <a:p>
            <a:pPr algn="just" fontAlgn="ctr"/>
            <a:r>
              <a:rPr lang="en-GB" b="1" dirty="0">
                <a:latin typeface="Times New Roman" panose="02020603050405020304" pitchFamily="18" charset="0"/>
                <a:cs typeface="Times New Roman" panose="02020603050405020304" pitchFamily="18" charset="0"/>
              </a:rPr>
              <a:t>Plan:</a:t>
            </a:r>
            <a:r>
              <a:rPr lang="en-GB" dirty="0">
                <a:latin typeface="Times New Roman" panose="02020603050405020304" pitchFamily="18" charset="0"/>
                <a:cs typeface="Times New Roman" panose="02020603050405020304" pitchFamily="18" charset="0"/>
              </a:rPr>
              <a:t> The specific steps and activities that will be undertaken. </a:t>
            </a:r>
          </a:p>
          <a:p>
            <a:pPr algn="just"/>
            <a:r>
              <a:rPr lang="en-GB" b="1" dirty="0">
                <a:latin typeface="Times New Roman" panose="02020603050405020304" pitchFamily="18" charset="0"/>
                <a:cs typeface="Times New Roman" panose="02020603050405020304" pitchFamily="18" charset="0"/>
              </a:rPr>
              <a:t>Context:</a:t>
            </a:r>
            <a:r>
              <a:rPr lang="en-GB" dirty="0">
                <a:latin typeface="Times New Roman" panose="02020603050405020304" pitchFamily="18" charset="0"/>
                <a:cs typeface="Times New Roman" panose="02020603050405020304" pitchFamily="18" charset="0"/>
              </a:rPr>
              <a:t> The external and internal environment, including challenges, obstacles, and the competitive landscape. </a:t>
            </a:r>
          </a:p>
          <a:p>
            <a:pPr marL="0" indent="0">
              <a:buNone/>
            </a:pPr>
            <a:endParaRPr lang="en-US" dirty="0"/>
          </a:p>
        </p:txBody>
      </p:sp>
    </p:spTree>
    <p:extLst>
      <p:ext uri="{BB962C8B-B14F-4D97-AF65-F5344CB8AC3E}">
        <p14:creationId xmlns:p14="http://schemas.microsoft.com/office/powerpoint/2010/main" val="406296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45" y="591127"/>
            <a:ext cx="11405565" cy="5585836"/>
          </a:xfrm>
        </p:spPr>
        <p:txBody>
          <a:bodyPr/>
          <a:lstStyle/>
          <a:p>
            <a:r>
              <a:rPr lang="en-US" dirty="0" smtClean="0">
                <a:latin typeface="Times New Roman" panose="02020603050405020304" pitchFamily="18" charset="0"/>
                <a:cs typeface="Times New Roman" panose="02020603050405020304" pitchFamily="18" charset="0"/>
              </a:rPr>
              <a:t>Tactics</a:t>
            </a:r>
          </a:p>
          <a:p>
            <a:pPr marL="0" indent="0">
              <a:buNone/>
            </a:pPr>
            <a:r>
              <a:rPr lang="en-US" dirty="0" smtClean="0">
                <a:latin typeface="Times New Roman" panose="02020603050405020304" pitchFamily="18" charset="0"/>
                <a:cs typeface="Times New Roman" panose="02020603050405020304" pitchFamily="18" charset="0"/>
              </a:rPr>
              <a:t>It describes the way that the strategy is implemented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79047908"/>
              </p:ext>
            </p:extLst>
          </p:nvPr>
        </p:nvGraphicFramePr>
        <p:xfrm>
          <a:off x="1394689" y="2004854"/>
          <a:ext cx="9809019" cy="1981200"/>
        </p:xfrm>
        <a:graphic>
          <a:graphicData uri="http://schemas.openxmlformats.org/drawingml/2006/table">
            <a:tbl>
              <a:tblPr/>
              <a:tblGrid>
                <a:gridCol w="3269673"/>
                <a:gridCol w="3269673"/>
                <a:gridCol w="3269673"/>
              </a:tblGrid>
              <a:tr h="0">
                <a:tc>
                  <a:txBody>
                    <a:bodyPr/>
                    <a:lstStyle/>
                    <a:p>
                      <a:pPr fontAlgn="t"/>
                      <a:r>
                        <a:rPr lang="en-US" sz="2000" dirty="0">
                          <a:effectLst/>
                        </a:rPr>
                        <a:t>Example</a:t>
                      </a:r>
                    </a:p>
                  </a:txBody>
                  <a:tcPr marT="76200" marB="76200">
                    <a:lnL>
                      <a:noFill/>
                    </a:lnL>
                    <a:lnR>
                      <a:noFill/>
                    </a:lnR>
                    <a:lnT>
                      <a:noFill/>
                    </a:lnT>
                    <a:lnB w="4229" cap="flat" cmpd="sng" algn="ctr">
                      <a:solidFill>
                        <a:srgbClr val="A3C9FF"/>
                      </a:solidFill>
                      <a:prstDash val="solid"/>
                      <a:round/>
                      <a:headEnd type="none" w="med" len="med"/>
                      <a:tailEnd type="none" w="med" len="med"/>
                    </a:lnB>
                    <a:solidFill>
                      <a:srgbClr val="FFFFFF"/>
                    </a:solidFill>
                  </a:tcPr>
                </a:tc>
                <a:tc>
                  <a:txBody>
                    <a:bodyPr/>
                    <a:lstStyle/>
                    <a:p>
                      <a:pPr fontAlgn="t"/>
                      <a:r>
                        <a:rPr lang="en-GB" sz="2000" dirty="0" smtClean="0">
                          <a:effectLst/>
                        </a:rPr>
                        <a:t>Tactics</a:t>
                      </a:r>
                    </a:p>
                    <a:p>
                      <a:pPr fontAlgn="t"/>
                      <a:r>
                        <a:rPr lang="en-GB" sz="2000" dirty="0" smtClean="0">
                          <a:effectLst/>
                        </a:rPr>
                        <a:t>To </a:t>
                      </a:r>
                      <a:r>
                        <a:rPr lang="en-GB" sz="2000" dirty="0">
                          <a:effectLst/>
                        </a:rPr>
                        <a:t>increase brand awareness, the tactic is to run a social media campaign.</a:t>
                      </a:r>
                    </a:p>
                  </a:txBody>
                  <a:tcPr marT="76200" marB="76200">
                    <a:lnL>
                      <a:noFill/>
                    </a:lnL>
                    <a:lnR>
                      <a:noFill/>
                    </a:lnR>
                    <a:lnT>
                      <a:noFill/>
                    </a:lnT>
                    <a:lnB w="4229" cap="flat" cmpd="sng" algn="ctr">
                      <a:solidFill>
                        <a:srgbClr val="A3C9FF"/>
                      </a:solidFill>
                      <a:prstDash val="solid"/>
                      <a:round/>
                      <a:headEnd type="none" w="med" len="med"/>
                      <a:tailEnd type="none" w="med" len="med"/>
                    </a:lnB>
                    <a:solidFill>
                      <a:srgbClr val="FFFFFF"/>
                    </a:solidFill>
                  </a:tcPr>
                </a:tc>
                <a:tc>
                  <a:txBody>
                    <a:bodyPr/>
                    <a:lstStyle/>
                    <a:p>
                      <a:pPr fontAlgn="t"/>
                      <a:r>
                        <a:rPr lang="en-GB" sz="2000" dirty="0" smtClean="0">
                          <a:effectLst/>
                        </a:rPr>
                        <a:t>Activities</a:t>
                      </a:r>
                      <a:r>
                        <a:rPr lang="en-GB" sz="2000" baseline="0" dirty="0" smtClean="0">
                          <a:effectLst/>
                        </a:rPr>
                        <a:t> </a:t>
                      </a:r>
                      <a:endParaRPr lang="en-GB" sz="2000" dirty="0" smtClean="0">
                        <a:effectLst/>
                      </a:endParaRPr>
                    </a:p>
                    <a:p>
                      <a:pPr fontAlgn="t"/>
                      <a:r>
                        <a:rPr lang="en-GB" sz="2000" dirty="0" smtClean="0">
                          <a:effectLst/>
                        </a:rPr>
                        <a:t>To </a:t>
                      </a:r>
                      <a:r>
                        <a:rPr lang="en-GB" sz="2000" dirty="0">
                          <a:effectLst/>
                        </a:rPr>
                        <a:t>execute the campaign, activities might include writing posts, creating graphics, and monitoring engagement.</a:t>
                      </a:r>
                    </a:p>
                  </a:txBody>
                  <a:tcPr marT="76200" marB="76200">
                    <a:lnL>
                      <a:noFill/>
                    </a:lnL>
                    <a:lnR>
                      <a:noFill/>
                    </a:lnR>
                    <a:lnT>
                      <a:noFill/>
                    </a:lnT>
                    <a:lnB w="4229" cap="flat" cmpd="sng" algn="ctr">
                      <a:solidFill>
                        <a:srgbClr val="A3C9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0438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91" y="69562"/>
            <a:ext cx="10515600" cy="1325563"/>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Apple's Strategy and Tactics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1745" y="1607126"/>
            <a:ext cx="11684000" cy="4747491"/>
          </a:xfrm>
        </p:spPr>
        <p:txBody>
          <a:bodyPr>
            <a:normAutofit/>
          </a:bodyPr>
          <a:lstStyle/>
          <a:p>
            <a:pPr algn="just"/>
            <a:r>
              <a:rPr lang="en-GB" sz="2400" b="1" dirty="0">
                <a:latin typeface="Times New Roman" panose="02020603050405020304" pitchFamily="18" charset="0"/>
                <a:cs typeface="Times New Roman" panose="02020603050405020304" pitchFamily="18" charset="0"/>
              </a:rPr>
              <a:t>Strategy:</a:t>
            </a:r>
            <a:r>
              <a:rPr lang="en-GB" sz="2400" dirty="0">
                <a:latin typeface="Times New Roman" panose="02020603050405020304" pitchFamily="18" charset="0"/>
                <a:cs typeface="Times New Roman" panose="02020603050405020304" pitchFamily="18" charset="0"/>
              </a:rPr>
              <a:t> Become the market leader in consumer </a:t>
            </a:r>
            <a:r>
              <a:rPr lang="en-GB" sz="2400" dirty="0" smtClean="0">
                <a:latin typeface="Times New Roman" panose="02020603050405020304" pitchFamily="18" charset="0"/>
                <a:cs typeface="Times New Roman" panose="02020603050405020304" pitchFamily="18" charset="0"/>
              </a:rPr>
              <a:t>smart devices/ electronics/ gadgets.</a:t>
            </a:r>
            <a:endParaRPr lang="en-GB" sz="2400" dirty="0">
              <a:latin typeface="Times New Roman" panose="02020603050405020304" pitchFamily="18" charset="0"/>
              <a:cs typeface="Times New Roman" panose="02020603050405020304" pitchFamily="18" charset="0"/>
            </a:endParaRPr>
          </a:p>
          <a:p>
            <a:pPr algn="just"/>
            <a:r>
              <a:rPr lang="en-GB" sz="2400" b="1" dirty="0">
                <a:latin typeface="Times New Roman" panose="02020603050405020304" pitchFamily="18" charset="0"/>
                <a:cs typeface="Times New Roman" panose="02020603050405020304" pitchFamily="18" charset="0"/>
              </a:rPr>
              <a:t>Tactics:</a:t>
            </a:r>
            <a:endParaRPr lang="en-GB" sz="2400" dirty="0">
              <a:latin typeface="Times New Roman" panose="02020603050405020304" pitchFamily="18" charset="0"/>
              <a:cs typeface="Times New Roman" panose="02020603050405020304" pitchFamily="18" charset="0"/>
            </a:endParaRPr>
          </a:p>
          <a:p>
            <a:pPr lvl="1" algn="just"/>
            <a:r>
              <a:rPr lang="en-GB" dirty="0">
                <a:latin typeface="Times New Roman" panose="02020603050405020304" pitchFamily="18" charset="0"/>
                <a:cs typeface="Times New Roman" panose="02020603050405020304" pitchFamily="18" charset="0"/>
              </a:rPr>
              <a:t>Develop innovative products like the iPhone and Apple Watch.</a:t>
            </a:r>
          </a:p>
          <a:p>
            <a:pPr lvl="1" algn="just"/>
            <a:r>
              <a:rPr lang="en-GB" dirty="0">
                <a:latin typeface="Times New Roman" panose="02020603050405020304" pitchFamily="18" charset="0"/>
                <a:cs typeface="Times New Roman" panose="02020603050405020304" pitchFamily="18" charset="0"/>
              </a:rPr>
              <a:t>Use premium marketing to create a brand image of quality and design.</a:t>
            </a:r>
          </a:p>
          <a:p>
            <a:pPr lvl="1" algn="just"/>
            <a:r>
              <a:rPr lang="en-GB" dirty="0">
                <a:latin typeface="Times New Roman" panose="02020603050405020304" pitchFamily="18" charset="0"/>
                <a:cs typeface="Times New Roman" panose="02020603050405020304" pitchFamily="18" charset="0"/>
              </a:rPr>
              <a:t>Build a network of Apple Stores to control the sales experience. </a:t>
            </a:r>
          </a:p>
        </p:txBody>
      </p:sp>
    </p:spTree>
    <p:extLst>
      <p:ext uri="{BB962C8B-B14F-4D97-AF65-F5344CB8AC3E}">
        <p14:creationId xmlns:p14="http://schemas.microsoft.com/office/powerpoint/2010/main" val="3362644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927</Words>
  <Application>Microsoft Office PowerPoint</Application>
  <PresentationFormat>Widescreen</PresentationFormat>
  <Paragraphs>133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Strategic Planning in Contemporary Marketing</vt:lpstr>
      <vt:lpstr>Strategic Planning</vt:lpstr>
      <vt:lpstr>Importance of Strategic Planning</vt:lpstr>
      <vt:lpstr>Strategic Window </vt:lpstr>
      <vt:lpstr>PowerPoint Presentation</vt:lpstr>
      <vt:lpstr>Management Process in Marketing </vt:lpstr>
      <vt:lpstr>PowerPoint Presentation</vt:lpstr>
      <vt:lpstr>PowerPoint Presentation</vt:lpstr>
      <vt:lpstr>Apple's Strategy and Tactics</vt:lpstr>
      <vt:lpstr>Market Research </vt:lpstr>
      <vt:lpstr>PowerPoint Presentation</vt:lpstr>
      <vt:lpstr>PowerPoint Presentation</vt:lpstr>
      <vt:lpstr>Market Segmentation </vt:lpstr>
      <vt:lpstr>PowerPoint Presentation</vt:lpstr>
      <vt:lpstr>Marketing Mix</vt:lpstr>
      <vt:lpstr>PowerPoint Presentation</vt:lpstr>
      <vt:lpstr>External Factors &amp; Impact </vt:lpstr>
      <vt:lpstr>Strategic Marketing Planning Process</vt:lpstr>
      <vt:lpstr>Market Opportunity Analysis   1. To evaluate potential business or market opportunities.  2. To determine the attractiveness and probability of success for entering or expanding in a market.  Example: Gourmet entry into Furniture and Pharmacy  Media Tv Channel</vt:lpstr>
      <vt:lpstr>PowerPoint Presentation</vt:lpstr>
      <vt:lpstr>PowerPoint Presentation</vt:lpstr>
      <vt:lpstr>Connection with Customers</vt:lpstr>
      <vt:lpstr>PowerPoint Presentation</vt:lpstr>
      <vt:lpstr>PowerPoint Presentation</vt:lpstr>
      <vt:lpstr>PowerPoint Presentation</vt:lpstr>
      <vt:lpstr>PowerPoint Presentation</vt:lpstr>
      <vt:lpstr>Video-1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44</cp:revision>
  <dcterms:created xsi:type="dcterms:W3CDTF">2025-10-25T05:11:28Z</dcterms:created>
  <dcterms:modified xsi:type="dcterms:W3CDTF">2025-11-01T06:16:42Z</dcterms:modified>
</cp:coreProperties>
</file>