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</p:sldMasterIdLst>
  <p:notesMasterIdLst>
    <p:notesMasterId r:id="rId13"/>
  </p:notesMasterIdLst>
  <p:sldIdLst>
    <p:sldId id="271" r:id="rId2"/>
    <p:sldId id="261" r:id="rId3"/>
    <p:sldId id="262" r:id="rId4"/>
    <p:sldId id="272" r:id="rId5"/>
    <p:sldId id="263" r:id="rId6"/>
    <p:sldId id="270" r:id="rId7"/>
    <p:sldId id="274" r:id="rId8"/>
    <p:sldId id="266" r:id="rId9"/>
    <p:sldId id="267" r:id="rId10"/>
    <p:sldId id="268" r:id="rId11"/>
    <p:sldId id="27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FF"/>
    <a:srgbClr val="F1F3DD"/>
    <a:srgbClr val="1D3A00"/>
    <a:srgbClr val="FBE197"/>
    <a:srgbClr val="F6E56A"/>
    <a:srgbClr val="C125FF"/>
    <a:srgbClr val="5EEC3C"/>
    <a:srgbClr val="FA6AF3"/>
    <a:srgbClr val="D47A02"/>
    <a:srgbClr val="E6B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44" autoAdjust="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effective communication by Boeing in The Economist (September 13, 2003)?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Executives are now public figures, influencing brand perception.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Tesla and Elon Musk Tesla's branding is closely tied to CEO Elon Musk's public persona, which significantly affects customer loyalty and market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0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Improved: Industrial emissions pollute the air, leading to severe environmental and health issues</a:t>
            </a:r>
          </a:p>
          <a:p>
            <a:pPr marL="228600" indent="-228600">
              <a:buAutoNum type="arabicPeriod"/>
            </a:pPr>
            <a:r>
              <a:rPr lang="en-CA" dirty="0"/>
              <a:t>Improved: Vehicle emissions contribute to air pollution, accelerating climate change</a:t>
            </a:r>
          </a:p>
          <a:p>
            <a:pPr marL="228600" indent="-228600">
              <a:buAutoNum type="arabicPeriod"/>
            </a:pPr>
            <a:r>
              <a:rPr lang="en-US" dirty="0"/>
              <a:t>Improved: Marine pollution from plastic waste endangers aquatic life and disrupts ecosystems</a:t>
            </a:r>
          </a:p>
          <a:p>
            <a:pPr marL="228600" indent="-228600">
              <a:buAutoNum type="arabicPeriod"/>
            </a:pPr>
            <a:r>
              <a:rPr lang="en-US" dirty="0"/>
              <a:t>Improved: Deforestation depletes oxygen levels by disrupting the natural balance of carbon dioxide and oxygen</a:t>
            </a:r>
          </a:p>
          <a:p>
            <a:pPr marL="228600" indent="-228600">
              <a:buAutoNum type="arabicPeriod"/>
            </a:pPr>
            <a:r>
              <a:rPr lang="en-US" dirty="0"/>
              <a:t>Improved: Industrial waste contaminates water bodies, endangering aquatic life and human health</a:t>
            </a:r>
          </a:p>
          <a:p>
            <a:pPr marL="228600" indent="-228600">
              <a:buAutoNum type="arabicPeriod"/>
            </a:pPr>
            <a:r>
              <a:rPr lang="en-US" dirty="0"/>
              <a:t>Improved: Excessive water consumption depletes natural reserves, leading to water scarcity</a:t>
            </a:r>
          </a:p>
          <a:p>
            <a:pPr marL="228600" indent="-228600">
              <a:buAutoNum type="arabicPeriod"/>
            </a:pPr>
            <a:r>
              <a:rPr lang="en-US" dirty="0"/>
              <a:t>Improved: Noise pollution from excessive sound levels disrupts peace and causes stress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8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Audiences today are bombarded with messages across platforms. With shrinking attention spans, even well-crafted messages get </a:t>
            </a:r>
            <a:r>
              <a:rPr lang="en-US" dirty="0" err="1"/>
              <a:t>lost.Impact</a:t>
            </a:r>
            <a:r>
              <a:rPr lang="en-US" dirty="0"/>
              <a:t>: Employees and customers skim instead of read, leading to misunderstandings.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Social platforms spread both news and rumors instantly. A single post can damage a brand before the company even reacts.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Internal communication often fails to match what leadership says publicly. Remote and hybrid work widened this gap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Global teams use different languages, time zones, and communication norms.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Manager: “Please make sure the report is completed by 4 PM. Let me know if you need any help.”</a:t>
            </a:r>
          </a:p>
          <a:p>
            <a:endParaRPr lang="en-US" dirty="0"/>
          </a:p>
          <a:p>
            <a:r>
              <a:rPr lang="en-US" dirty="0"/>
              <a:t>Good Manager: “Let’s review what went wrong and see how we can avoid it next time.</a:t>
            </a:r>
          </a:p>
          <a:p>
            <a:endParaRPr lang="en-US" dirty="0"/>
          </a:p>
          <a:p>
            <a:r>
              <a:rPr lang="en-US" dirty="0"/>
              <a:t>Good Manager: “I know the deadline is tight, but let’s plan how to complete it efficiently.”</a:t>
            </a:r>
          </a:p>
          <a:p>
            <a:endParaRPr lang="en-US" dirty="0"/>
          </a:p>
          <a:p>
            <a:r>
              <a:rPr lang="en-US" dirty="0"/>
              <a:t>Good Manager: “We’ve faced some challenges, but I’m confident we can improve together.”</a:t>
            </a:r>
          </a:p>
          <a:p>
            <a:endParaRPr lang="en-US" dirty="0"/>
          </a:p>
          <a:p>
            <a:r>
              <a:rPr lang="en-US" dirty="0"/>
              <a:t>Good Manager: “The idea is good, but let’s adjust the format to make it clearer.”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4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C7B4-E46A-45A3-BDB0-6FE0B4BE9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19DA9-E60F-4CB1-A9AD-FD25A1C03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8AA99-5BE9-4D74-AFCC-0B252558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A4D6-C1B1-4AA8-8265-B5CC9FFC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EFDE7-F115-4C3A-90BB-6594953E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E80B-28AE-46D8-B2FF-5579634D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2A1BF-5230-4726-8126-0F92D9469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73A5B-F6FD-445C-880E-904E5EF9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B69A1-CEAD-4344-9D21-5FC7ABDB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10B64-E37C-45DA-BC96-01B9F298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0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655FE-9401-47A3-BDA7-CEF409336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87134-E7F2-412C-8C0C-D36B34D0C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A7559-59D3-42C2-A836-D55FCED8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E67D-1343-4A29-B12F-C973A854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1BEC6-80FE-4F25-8398-B7AFF2CA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0004FE-112C-48A0-9EB4-C2F2309CA3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4" y="2769394"/>
            <a:ext cx="1463675" cy="39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1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D4A5-75DE-4B66-9758-500A32FF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FBBAA-79D6-4657-8F2D-2A549D25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8C50F-F9FC-4923-966F-D9F22961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23A45-A6DD-4EA3-B65F-0BB4790F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53D01-8A3B-4D08-BEE5-CF885549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6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7C96-276E-4EAE-BB93-542E8CE2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C36A6-8361-40CB-95DB-E7EED646F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881ED-9820-42FF-9053-5B803278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548BC-E00B-4B64-8C8B-E937C09A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6F469-403A-4F95-9D76-C791CD40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A43F-2B53-4E52-91F7-50226255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7F19-7AFE-4BC5-B472-F2A47C0F2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99468-C60F-4064-8C9D-CF4C1F92C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7FAD5-2E69-4F2A-BFF5-FAB044FC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C7B5F-81A3-429E-8F19-D0C5A83F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6AF4D-E147-47C2-93E9-95A59CB3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CA32-F9A7-4AD0-BD03-1FAD86F3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01A1D-653E-4AD5-9088-4293FCB5B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2A858-62C6-4CF8-89D1-124659EAD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58947-347C-4BC4-9E93-995911325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2A15B-ED13-44D6-A7A2-11190CF6C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1DD333-8573-45F9-8C80-01BCBD20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AA3D7D-0ACF-4BF8-8218-54F1DF37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39B5BD-1918-4AB9-943D-BE7AD39D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8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CECA-88E2-4945-AD3A-E2C07F1D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794A5-A977-476B-9035-621A4621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A9BD9-F54B-48FF-9349-238E3166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34687-CAC0-4FF9-B390-339B29BA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81D6E-16B5-4CB5-9370-B4904F85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098DD-23AF-408A-B30A-8E5AB716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7D036-B60D-41E5-8D27-4CFD3FBE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0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92DE-6168-419A-B301-DCDBCACB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369E-7B8E-4AB7-A930-B957FB2C6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03CDE-FEE0-41F1-B7AB-50CFD96E1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E52E-B3EE-449A-B0DA-4523BE81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A1AE3-99FB-48EE-91F2-B77D7220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BEFB-8D39-4E8F-8465-4FEA7567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9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643-0170-4458-A275-FE34C05E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A0478-E325-41FC-9C5F-096968806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364C8-DA71-4963-B73B-5002BC037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02688-933A-44FF-B29A-167AEF95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D0B46-4C63-491B-9739-67B3B626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5378A-3C1F-4FEA-857B-B173964C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BD7B8-78E6-4630-8BCD-DC39BFBA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147AF-0BC4-419E-803F-849A38C0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3273F-551F-4B3F-9BAB-90346DAF4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F39D6-CF0A-42FA-9A27-E188D95DF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0DFE-EC65-4A63-9F45-B3C68A11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465C7-BE78-421B-8500-EBA3E37B06D9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1128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CBB2-7393-4B75-8AF7-1C046AE340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ighlight>
                  <a:srgbClr val="00FFFF"/>
                </a:highlight>
                <a:latin typeface="+mn-lt"/>
              </a:rPr>
              <a:t>The Nature of Managerial</a:t>
            </a:r>
            <a:br>
              <a:rPr lang="en-US" dirty="0">
                <a:highlight>
                  <a:srgbClr val="00FFFF"/>
                </a:highlight>
                <a:latin typeface="+mn-lt"/>
              </a:rPr>
            </a:br>
            <a:r>
              <a:rPr lang="en-US" dirty="0">
                <a:highlight>
                  <a:srgbClr val="00FFFF"/>
                </a:highlight>
                <a:latin typeface="+mn-lt"/>
              </a:rPr>
              <a:t>Communication</a:t>
            </a:r>
            <a:endParaRPr lang="en-CA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C1D4A-139E-4F83-AEA9-28EA1DBF4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75" y="3640685"/>
            <a:ext cx="6858000" cy="481042"/>
          </a:xfrm>
        </p:spPr>
        <p:txBody>
          <a:bodyPr/>
          <a:lstStyle/>
          <a:p>
            <a:r>
              <a:rPr lang="en-US" dirty="0"/>
              <a:t>Lecture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936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2175-5BE8-47A8-9A47-651DE926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+mn-lt"/>
              </a:rPr>
              <a:t>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612E5-E466-4ECA-B9E5-718EB6A7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Corporate Branding Strategy for Product Launch in Rural Areas</a:t>
            </a:r>
          </a:p>
          <a:p>
            <a:pPr algn="just"/>
            <a:r>
              <a:rPr lang="en-US" dirty="0"/>
              <a:t>Objective: Students will develop a corporate branding strategy for launching a product in rural areas, focusing on the unique challenges and opportunities presented by this market.</a:t>
            </a:r>
          </a:p>
          <a:p>
            <a:pPr algn="just"/>
            <a:r>
              <a:rPr lang="en-US" b="1" dirty="0"/>
              <a:t>Activity Overview</a:t>
            </a:r>
            <a:r>
              <a:rPr lang="en-US" dirty="0"/>
              <a:t>: Group Formation: Divide the class into small groups of 2-3 students. </a:t>
            </a:r>
          </a:p>
          <a:p>
            <a:pPr algn="just"/>
            <a:r>
              <a:rPr lang="en-US" b="1" dirty="0"/>
              <a:t>Product Selection</a:t>
            </a:r>
            <a:r>
              <a:rPr lang="en-US" dirty="0"/>
              <a:t>: Each group will choose or be assigned a specific product to launch in rural areas. Examples could include: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6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6814-0E74-43BD-A183-6EC0CEE12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39290"/>
            <a:ext cx="7886700" cy="25959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highlight>
                  <a:srgbClr val="00FF00"/>
                </a:highlight>
              </a:rPr>
              <a:t>Agricultural tools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ighlight>
                  <a:srgbClr val="00FF00"/>
                </a:highlight>
              </a:rPr>
              <a:t>Solar-powered appliances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ighlight>
                  <a:srgbClr val="00FF00"/>
                </a:highlight>
              </a:rPr>
              <a:t>Affordable healthcare products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ighlight>
                  <a:srgbClr val="00FF00"/>
                </a:highlight>
              </a:rPr>
              <a:t>Eco-friendly packaging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ighlight>
                  <a:srgbClr val="00FF00"/>
                </a:highlight>
              </a:rPr>
              <a:t>Educational materials or technology</a:t>
            </a:r>
            <a:endParaRPr lang="en-CA" sz="24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9618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1DDF70-F955-4488-8032-0F591BE52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5" y="739290"/>
            <a:ext cx="7024430" cy="3817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996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66E7-C028-4C5E-B0D7-F7D052C5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-6874"/>
            <a:ext cx="4886560" cy="1021556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  <a:latin typeface="+mn-lt"/>
              </a:rPr>
              <a:t>Read this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72D-2631-4230-8BB4-548D017A5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375" y="1197405"/>
            <a:ext cx="7329840" cy="12216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 recent example of customer dissatisfaction involves British Airways (BA). In September 2023, British Airways experienced widespread criticism when their flight scheduling system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encountered major delays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cancellations, leaving many passengers stra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nded. The airline was accused of poor communication and failure to adequately support affected customers, exacerbating the situation. 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3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1D492D-5BB4-45E7-AEE6-B474EE95AE03}"/>
              </a:ext>
            </a:extLst>
          </p:cNvPr>
          <p:cNvSpPr/>
          <p:nvPr/>
        </p:nvSpPr>
        <p:spPr>
          <a:xfrm>
            <a:off x="1365195" y="1044700"/>
            <a:ext cx="685800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Passengers were frustrated by the lack of timely updates and insufficient customer service, which led to an </a:t>
            </a:r>
            <a:r>
              <a:rPr lang="en-US" sz="2400" dirty="0">
                <a:highlight>
                  <a:srgbClr val="FFFF00"/>
                </a:highlight>
              </a:rPr>
              <a:t>erosion of trust in the brand</a:t>
            </a:r>
            <a:r>
              <a:rPr lang="en-US" sz="2400" dirty="0"/>
              <a:t>. This incident highlights how poor communication during service disruptions can significantly damage a company’s reputation and customer satisfaction.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7903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36FD0-FA1B-4D5C-BACB-35A3896C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82" y="433880"/>
            <a:ext cx="3664920" cy="1021556"/>
          </a:xfrm>
        </p:spPr>
        <p:txBody>
          <a:bodyPr/>
          <a:lstStyle/>
          <a:p>
            <a:r>
              <a:rPr lang="en-GB" dirty="0">
                <a:latin typeface="+mn-lt"/>
              </a:rPr>
              <a:t>Media Mania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3E6B0-E6AD-4FD3-BF58-D0B27AB3D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8720" y="2057430"/>
            <a:ext cx="4390374" cy="5143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highlight>
                  <a:srgbClr val="00FF00"/>
                </a:highlight>
              </a:rPr>
              <a:t>Executives and brand perception.</a:t>
            </a:r>
            <a:endParaRPr lang="en-GB" sz="2400" dirty="0">
              <a:solidFill>
                <a:schemeClr val="tx2">
                  <a:lumMod val="75000"/>
                </a:schemeClr>
              </a:solidFill>
              <a:highlight>
                <a:srgbClr val="00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B2C4E-0432-4F49-97F9-0EB3BA4A6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015" y="3029865"/>
            <a:ext cx="2347892" cy="1502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295082-211F-4B63-9D2A-01A9A3103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115" y="3029864"/>
            <a:ext cx="2246680" cy="150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6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B30D48-37F5-42BB-8EE2-4C0FCDD6462A}"/>
              </a:ext>
            </a:extLst>
          </p:cNvPr>
          <p:cNvSpPr txBox="1"/>
          <p:nvPr/>
        </p:nvSpPr>
        <p:spPr>
          <a:xfrm>
            <a:off x="1059785" y="1350110"/>
            <a:ext cx="8093365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Basic: Factories release smoke, which makes the air dirty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Basic: Cars use fuel, which adds bad gases to the air.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Basic: Throwing plastic in the ocean harms sea animals.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Basic: Cutting down forests reduces oxygen in the air.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Basic: Factories dump waste in rivers, making the water dirty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Basic: Using too much water can cause water shortages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Basic: Loud music bothers people and makes them uncomfortable. </a:t>
            </a:r>
            <a:endParaRPr lang="en-CA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D055C5-85A7-4B1B-9C3A-43D26910421A}"/>
              </a:ext>
            </a:extLst>
          </p:cNvPr>
          <p:cNvSpPr txBox="1"/>
          <p:nvPr/>
        </p:nvSpPr>
        <p:spPr>
          <a:xfrm>
            <a:off x="3274007" y="484774"/>
            <a:ext cx="366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Activity</a:t>
            </a:r>
            <a:endParaRPr lang="en-CA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8640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43B6FA-0EE1-44D0-8A68-CC9381C828D8}"/>
              </a:ext>
            </a:extLst>
          </p:cNvPr>
          <p:cNvSpPr txBox="1"/>
          <p:nvPr/>
        </p:nvSpPr>
        <p:spPr>
          <a:xfrm>
            <a:off x="907079" y="586585"/>
            <a:ext cx="809336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Basic</a:t>
            </a:r>
            <a:r>
              <a:rPr lang="en-US" sz="2800" dirty="0"/>
              <a:t>: Factories release smoke, which makes the air dirty</a:t>
            </a:r>
          </a:p>
          <a:p>
            <a:r>
              <a:rPr lang="en-US" sz="2800" dirty="0">
                <a:highlight>
                  <a:srgbClr val="00FF00"/>
                </a:highlight>
              </a:rPr>
              <a:t>Improved</a:t>
            </a:r>
            <a:r>
              <a:rPr lang="en-US" sz="2800" dirty="0"/>
              <a:t>: Industrial emissions pollute the air, leading to severe environmental and health issues</a:t>
            </a:r>
          </a:p>
          <a:p>
            <a:endParaRPr lang="en-US" sz="2800" dirty="0"/>
          </a:p>
          <a:p>
            <a:r>
              <a:rPr lang="en-US" sz="2800" dirty="0">
                <a:highlight>
                  <a:srgbClr val="FFFF00"/>
                </a:highlight>
              </a:rPr>
              <a:t>Basic</a:t>
            </a:r>
            <a:r>
              <a:rPr lang="en-US" sz="2800" dirty="0"/>
              <a:t>: Cars use fuel, which adds bad gases to the air.</a:t>
            </a:r>
          </a:p>
          <a:p>
            <a:r>
              <a:rPr lang="en-US" sz="2800" dirty="0">
                <a:highlight>
                  <a:srgbClr val="00FF00"/>
                </a:highlight>
              </a:rPr>
              <a:t>Improved</a:t>
            </a:r>
            <a:r>
              <a:rPr lang="en-US" sz="2800" dirty="0"/>
              <a:t>: Vehicle emissions contribute to air pollution, accelerating climate change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7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E455-A7DA-4016-A8ED-847CE64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1175"/>
            <a:ext cx="7940660" cy="91622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Latest problems in corporate communication</a:t>
            </a:r>
            <a:endParaRPr lang="en-GB" dirty="0">
              <a:highlight>
                <a:srgbClr val="00FF00"/>
              </a:highlight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DA296-7818-4A27-BF50-035BA4F29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Overload and Short Attention Spans</a:t>
            </a:r>
          </a:p>
          <a:p>
            <a:endParaRPr lang="en-US" dirty="0"/>
          </a:p>
          <a:p>
            <a:r>
              <a:rPr lang="en-CA" dirty="0"/>
              <a:t>Misinformation and Social Media Crises</a:t>
            </a:r>
          </a:p>
          <a:p>
            <a:endParaRPr lang="en-US" dirty="0"/>
          </a:p>
          <a:p>
            <a:r>
              <a:rPr lang="en-US" dirty="0"/>
              <a:t>Declining Employee Trust and Engagement</a:t>
            </a:r>
          </a:p>
          <a:p>
            <a:endParaRPr lang="en-US" dirty="0"/>
          </a:p>
          <a:p>
            <a:r>
              <a:rPr lang="en-US" dirty="0"/>
              <a:t>Cross-Cultural and Digital Communication Gaps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942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5E444A-DA43-4B5F-8EFF-6A2749EA1395}"/>
              </a:ext>
            </a:extLst>
          </p:cNvPr>
          <p:cNvSpPr txBox="1"/>
          <p:nvPr/>
        </p:nvSpPr>
        <p:spPr>
          <a:xfrm>
            <a:off x="2052367" y="128470"/>
            <a:ext cx="5039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highlight>
                  <a:srgbClr val="FFFF00"/>
                </a:highlight>
              </a:rPr>
              <a:t>Writing Task</a:t>
            </a:r>
            <a:endParaRPr lang="en-CA" sz="4400" b="1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FBA48E-F710-45F9-99AF-513813E63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17068"/>
              </p:ext>
            </p:extLst>
          </p:nvPr>
        </p:nvGraphicFramePr>
        <p:xfrm>
          <a:off x="0" y="1028700"/>
          <a:ext cx="9144000" cy="41148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101794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137389300"/>
                    </a:ext>
                  </a:extLst>
                </a:gridCol>
              </a:tblGrid>
              <a:tr h="663593">
                <a:tc>
                  <a:txBody>
                    <a:bodyPr/>
                    <a:lstStyle/>
                    <a:p>
                      <a:r>
                        <a:rPr lang="en-US" sz="2400" dirty="0"/>
                        <a:t>Bad manager: “Just get it done somehow.”</a:t>
                      </a:r>
                      <a:endParaRPr lang="en-CA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Good Manager: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44037"/>
                  </a:ext>
                </a:extLst>
              </a:tr>
              <a:tr h="663593">
                <a:tc>
                  <a:txBody>
                    <a:bodyPr/>
                    <a:lstStyle/>
                    <a:p>
                      <a:r>
                        <a:rPr lang="en-US" sz="2400" dirty="0"/>
                        <a:t>Bad Manager: “You always mess things up.”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07195"/>
                  </a:ext>
                </a:extLst>
              </a:tr>
              <a:tr h="663594">
                <a:tc>
                  <a:txBody>
                    <a:bodyPr/>
                    <a:lstStyle/>
                    <a:p>
                      <a:r>
                        <a:rPr lang="en-US" sz="2400" dirty="0"/>
                        <a:t>Bad Manager: “I don’t care how you do it — just finish it.”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76479"/>
                  </a:ext>
                </a:extLst>
              </a:tr>
              <a:tr h="663593">
                <a:tc>
                  <a:txBody>
                    <a:bodyPr/>
                    <a:lstStyle/>
                    <a:p>
                      <a:r>
                        <a:rPr lang="en-US" sz="2400" dirty="0"/>
                        <a:t>Bad Manager: “This team never performs well.”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25173"/>
                  </a:ext>
                </a:extLst>
              </a:tr>
              <a:tr h="663593">
                <a:tc>
                  <a:txBody>
                    <a:bodyPr/>
                    <a:lstStyle/>
                    <a:p>
                      <a:r>
                        <a:rPr lang="en-US" sz="2400" dirty="0"/>
                        <a:t>Bad Manager: “This is terrible — do it again.”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08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78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767</Words>
  <Application>Microsoft Office PowerPoint</Application>
  <PresentationFormat>On-screen Show (16:9)</PresentationFormat>
  <Paragraphs>83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Nature of Managerial Communication</vt:lpstr>
      <vt:lpstr>PowerPoint Presentation</vt:lpstr>
      <vt:lpstr>Read this</vt:lpstr>
      <vt:lpstr>PowerPoint Presentation</vt:lpstr>
      <vt:lpstr>Media Mania</vt:lpstr>
      <vt:lpstr>PowerPoint Presentation</vt:lpstr>
      <vt:lpstr>PowerPoint Presentation</vt:lpstr>
      <vt:lpstr>Latest problems in corporate communication</vt:lpstr>
      <vt:lpstr>PowerPoint Presentation</vt:lpstr>
      <vt:lpstr>Project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2025-10-04T17:07:29Z</dcterms:modified>
</cp:coreProperties>
</file>