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4"/>
  </p:notesMasterIdLst>
  <p:sldIdLst>
    <p:sldId id="256" r:id="rId2"/>
    <p:sldId id="323" r:id="rId3"/>
    <p:sldId id="325" r:id="rId4"/>
    <p:sldId id="326" r:id="rId5"/>
    <p:sldId id="327" r:id="rId6"/>
    <p:sldId id="328" r:id="rId7"/>
    <p:sldId id="257" r:id="rId8"/>
    <p:sldId id="324" r:id="rId9"/>
    <p:sldId id="314" r:id="rId10"/>
    <p:sldId id="315" r:id="rId11"/>
    <p:sldId id="320" r:id="rId12"/>
    <p:sldId id="329" r:id="rId13"/>
    <p:sldId id="260" r:id="rId14"/>
    <p:sldId id="307" r:id="rId15"/>
    <p:sldId id="330" r:id="rId16"/>
    <p:sldId id="308" r:id="rId17"/>
    <p:sldId id="309" r:id="rId18"/>
    <p:sldId id="311" r:id="rId19"/>
    <p:sldId id="318" r:id="rId20"/>
    <p:sldId id="319" r:id="rId21"/>
    <p:sldId id="321" r:id="rId22"/>
    <p:sldId id="322" r:id="rId23"/>
  </p:sldIdLst>
  <p:sldSz cx="9144000" cy="5143500" type="screen16x9"/>
  <p:notesSz cx="6858000" cy="9144000"/>
  <p:embeddedFontLst>
    <p:embeddedFont>
      <p:font typeface="Abadi" panose="020B0604020104020204" pitchFamily="34" charset="0"/>
      <p:regular r:id="rId25"/>
    </p:embeddedFont>
    <p:embeddedFont>
      <p:font typeface="Batang" panose="02030600000101010101" pitchFamily="18" charset="-127"/>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alistoga" panose="020B0604020202020204" charset="0"/>
      <p:regular r:id="rId33"/>
    </p:embeddedFont>
    <p:embeddedFont>
      <p:font typeface="Cambria Math" panose="02040503050406030204" pitchFamily="18" charset="0"/>
      <p:regular r:id="rId34"/>
    </p:embeddedFont>
    <p:embeddedFont>
      <p:font typeface="Chivo" panose="020B0604020202020204" charset="0"/>
      <p:regular r:id="rId35"/>
      <p:bold r:id="rId36"/>
      <p:italic r:id="rId37"/>
      <p:boldItalic r:id="rId38"/>
    </p:embeddedFont>
    <p:embeddedFont>
      <p:font typeface="Roboto Slab" panose="020B0604020202020204" charset="0"/>
      <p:regular r:id="rId39"/>
      <p:bold r:id="rId40"/>
    </p:embeddedFont>
    <p:embeddedFont>
      <p:font typeface="Sitka Text Semibold" pitchFamily="2" charset="0"/>
      <p:bold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57D63D-01F5-4CF4-A371-2691ABF5D0EC}">
  <a:tblStyle styleId="{6D57D63D-01F5-4CF4-A371-2691ABF5D0E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2093" autoAdjust="0"/>
  </p:normalViewPr>
  <p:slideViewPr>
    <p:cSldViewPr snapToGrid="0">
      <p:cViewPr>
        <p:scale>
          <a:sx n="84" d="100"/>
          <a:sy n="84" d="100"/>
        </p:scale>
        <p:origin x="80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Option 1: “Broken Telephone” (Message Distortion)How it works: Whisper a short business message (e.g., “Our company is expanding to Karachi next quarter and hiring 20 new sales managers”) to the first student.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lnSpc>
                <a:spcPct val="200000"/>
              </a:lnSpc>
              <a:buNone/>
            </a:pPr>
            <a:r>
              <a:rPr lang="en-US" sz="1400" dirty="0"/>
              <a:t>Greenpeace protested against Shell’s plan to sink an oil platform in the North Sea. Their campaign got huge worldwide media coverage, making people see Shell as harmful to the environment and damaging the company’s reputation for years</a:t>
            </a:r>
            <a:endParaRPr lang="en-CA" dirty="0"/>
          </a:p>
        </p:txBody>
      </p:sp>
    </p:spTree>
    <p:extLst>
      <p:ext uri="{BB962C8B-B14F-4D97-AF65-F5344CB8AC3E}">
        <p14:creationId xmlns:p14="http://schemas.microsoft.com/office/powerpoint/2010/main" val="169976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Groups like Act-Up believed that big pharmaceutical companies (Pfizer, Merck, GlaxoSmithKline) were charging very high prices for AIDS medicine, making it hard for patients to afford treatment. To fight back, Act-Up tried to turn the public against these companies by showing how unfair the prices were. They staged dramatic protests called sit-ins inside company offices or public places to get attention. They also used bold posters with shocking images and strong slogans — this kind of communication is called ‘incendiary,’ because it is meant to provoke anger and strong reactions.</a:t>
            </a:r>
            <a:endParaRPr lang="en-CA" dirty="0"/>
          </a:p>
        </p:txBody>
      </p:sp>
    </p:spTree>
    <p:extLst>
      <p:ext uri="{BB962C8B-B14F-4D97-AF65-F5344CB8AC3E}">
        <p14:creationId xmlns:p14="http://schemas.microsoft.com/office/powerpoint/2010/main" val="2300411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Fragmentation in communication means when a company’s messages are not consistent. Different departments, channels, or offices in different places say things in different ways, so the overall message feels broken or confusing.</a:t>
            </a:r>
          </a:p>
          <a:p>
            <a:endParaRPr lang="en-CA" dirty="0"/>
          </a:p>
        </p:txBody>
      </p:sp>
    </p:spTree>
    <p:extLst>
      <p:ext uri="{BB962C8B-B14F-4D97-AF65-F5344CB8AC3E}">
        <p14:creationId xmlns:p14="http://schemas.microsoft.com/office/powerpoint/2010/main" val="722622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1c025d8fd7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1c025d8fd7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 Contradictory Message a company promoting its product as "environmentally friendly," but another department simultaneously markets it as "affordable and mass-produced." These conflicting messages confuse consumers and dilute the brand's credibility.</a:t>
            </a:r>
          </a:p>
          <a:p>
            <a:pPr marL="0" lvl="0" indent="0" algn="l" rtl="0">
              <a:spcBef>
                <a:spcPts val="0"/>
              </a:spcBef>
              <a:spcAft>
                <a:spcPts val="0"/>
              </a:spcAft>
              <a:buNone/>
            </a:pPr>
            <a:r>
              <a:rPr lang="en-US" dirty="0"/>
              <a:t>2. A company’s image is shaped by how consistently it communicates with its audience. If different departments or regions project different brand personalities, the corporate identity weakens.📌 Example: A global fast-food chain has different logos, colors, and promotional materials in different countries, leading to a fragmented brand identity.</a:t>
            </a:r>
          </a:p>
          <a:p>
            <a:pPr marL="0" lvl="0" indent="0" algn="l" rtl="0">
              <a:spcBef>
                <a:spcPts val="0"/>
              </a:spcBef>
              <a:spcAft>
                <a:spcPts val="0"/>
              </a:spcAft>
              <a:buNone/>
            </a:pPr>
            <a:r>
              <a:rPr lang="en-US" dirty="0"/>
              <a:t>3. Organizations with branches in multiple locations often face inconsistencies in communication. Similarly, different departments within the same organization might not align their messaging.📌 Example: A university’s admissions office promises scholarships to students, but the finance department refuses to honor them due to budget constraints.</a:t>
            </a:r>
          </a:p>
          <a:p>
            <a:pPr marL="0" lvl="0" indent="0" algn="l" rtl="0">
              <a:spcBef>
                <a:spcPts val="0"/>
              </a:spcBef>
              <a:spcAft>
                <a:spcPts val="0"/>
              </a:spcAft>
              <a:buNone/>
            </a:pPr>
            <a:r>
              <a:rPr lang="en-US" dirty="0"/>
              <a:t>4. Stakeholders, including investors, employees, and customers, expect clarity in communication. Fragmentation can make it difficult for them to trust the company’s direction and commitments.📌 Example: A company announces an expansion plan to investors but informs employees about potential downsizing. This contradiction damages credibility.</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Different communication channels (advertising, PR, social media, customer service, internal communication) should work together seamlessly.</a:t>
            </a:r>
          </a:p>
          <a:p>
            <a:endParaRPr lang="en-US" dirty="0"/>
          </a:p>
          <a:p>
            <a:r>
              <a:rPr lang="en-US" dirty="0"/>
              <a:t>Our company’s TV ads promote sustainability, but our social media posts focus only on discounts and sales.“</a:t>
            </a:r>
          </a:p>
          <a:p>
            <a:endParaRPr lang="en-US" dirty="0"/>
          </a:p>
          <a:p>
            <a:r>
              <a:rPr lang="en-US" dirty="0"/>
              <a:t>Correction (Aligned with the Slide):"Our company ensures a consistent message across all platforms by highlighting sustainability in both TV ads and social media posts."</a:t>
            </a:r>
            <a:endParaRPr lang="en-CA" dirty="0"/>
          </a:p>
        </p:txBody>
      </p:sp>
    </p:spTree>
    <p:extLst>
      <p:ext uri="{BB962C8B-B14F-4D97-AF65-F5344CB8AC3E}">
        <p14:creationId xmlns:p14="http://schemas.microsoft.com/office/powerpoint/2010/main" val="2232775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Objective: Show how fragmented or inconsistent communication can confuse customers and harm brand image. </a:t>
            </a:r>
          </a:p>
          <a:p>
            <a:r>
              <a:rPr lang="en-US" dirty="0"/>
              <a:t>Divide students into small groups (3–4 per group).Give each group the same brand/product scenario (e.g., “A telecom company launching a new internet package”).Assign each group a different role: Marketing team Customer service team Regional office (different city)Social media manager Ask them to write a one-line promotional message for the same product from their role’s perspective.</a:t>
            </a:r>
            <a:endParaRPr lang="en-CA" dirty="0"/>
          </a:p>
        </p:txBody>
      </p:sp>
    </p:spTree>
    <p:extLst>
      <p:ext uri="{BB962C8B-B14F-4D97-AF65-F5344CB8AC3E}">
        <p14:creationId xmlns:p14="http://schemas.microsoft.com/office/powerpoint/2010/main" val="695560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Employees (HR Department Message):"We recognize that this is a challenging time for many of our valued team members. While we are making strategic adjustments to ensure long-term sustainability, we remain committed to supporting those affected with career transition services. Our recent business success will help us create new opportunities in the near future.“</a:t>
            </a:r>
          </a:p>
          <a:p>
            <a:endParaRPr lang="en-US" dirty="0"/>
          </a:p>
          <a:p>
            <a:r>
              <a:rPr lang="en-US" dirty="0"/>
              <a:t>Investors (Investor Relations Message):"As part of our long-term growth strategy, we are optimizing our workforce to drive efficiency and maintain profitability. While some difficult decisions were made, our strong financial performance positions us to invest in future innovations and shareholder value.“</a:t>
            </a:r>
          </a:p>
          <a:p>
            <a:endParaRPr lang="en-US" dirty="0"/>
          </a:p>
          <a:p>
            <a:r>
              <a:rPr lang="en-US" dirty="0"/>
              <a:t>Customers (Marketing/PR Message):"Our company remains committed to delivering the best products and services. As we grow, we continue to invest in innovation and quality, ensuring that our customers receive the best experience possible."</a:t>
            </a:r>
            <a:endParaRPr lang="en-CA" dirty="0"/>
          </a:p>
        </p:txBody>
      </p:sp>
    </p:spTree>
    <p:extLst>
      <p:ext uri="{BB962C8B-B14F-4D97-AF65-F5344CB8AC3E}">
        <p14:creationId xmlns:p14="http://schemas.microsoft.com/office/powerpoint/2010/main" val="2691351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‘‘Ian, I am really glad you are coming to our meeting. I think you will get to know our team better and have a better appreciation of what we do. This should help you explain our work and represent us well at senior management meetings.</a:t>
            </a:r>
          </a:p>
          <a:p>
            <a:pPr marL="158750" indent="0">
              <a:buNone/>
            </a:pPr>
            <a:r>
              <a:rPr lang="en-US" dirty="0"/>
              <a:t>‘‘I have one favor to ask of you: In our group we keep a speakers’ lineup, to give members equal opportunities to speak and to avoid domination of the discussion by a few members. Would it be OK for you to participate in our meeting on the same basis? </a:t>
            </a:r>
          </a:p>
          <a:p>
            <a:pPr marL="158750" indent="0">
              <a:buNone/>
            </a:pPr>
            <a:r>
              <a:rPr lang="en-US" dirty="0"/>
              <a:t>Thank you. This will mean a lot to everyone.’’</a:t>
            </a:r>
            <a:endParaRPr lang="en-CA" dirty="0"/>
          </a:p>
        </p:txBody>
      </p:sp>
    </p:spTree>
    <p:extLst>
      <p:ext uri="{BB962C8B-B14F-4D97-AF65-F5344CB8AC3E}">
        <p14:creationId xmlns:p14="http://schemas.microsoft.com/office/powerpoint/2010/main" val="172072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 Pepsi (2017) – Faced backlash for Kendall Jenner ad. The PR team had to issue apologies, pull the ad, and rebuild trust.</a:t>
            </a:r>
          </a:p>
          <a:p>
            <a:pPr marL="158750" indent="0">
              <a:buNone/>
            </a:pPr>
            <a:endParaRPr lang="en-US" dirty="0"/>
          </a:p>
        </p:txBody>
      </p:sp>
    </p:spTree>
    <p:extLst>
      <p:ext uri="{BB962C8B-B14F-4D97-AF65-F5344CB8AC3E}">
        <p14:creationId xmlns:p14="http://schemas.microsoft.com/office/powerpoint/2010/main" val="169416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Branding and Image Building Nike – “Just Do It” campaigns tied to empowerment and athletes’ stories, reinforcing brand values worldwide.</a:t>
            </a:r>
          </a:p>
          <a:p>
            <a:endParaRPr lang="en-CA" dirty="0"/>
          </a:p>
        </p:txBody>
      </p:sp>
    </p:spTree>
    <p:extLst>
      <p:ext uri="{BB962C8B-B14F-4D97-AF65-F5344CB8AC3E}">
        <p14:creationId xmlns:p14="http://schemas.microsoft.com/office/powerpoint/2010/main" val="2177635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3. Unilever (the company) works actively with governments and </a:t>
            </a:r>
            <a:r>
              <a:rPr lang="en-US" dirty="0" err="1"/>
              <a:t>NGOs.Their</a:t>
            </a:r>
            <a:r>
              <a:rPr lang="en-US" dirty="0"/>
              <a:t> focus in these partnerships is on sustainability goals (things like reducing waste, carbon footprint, plastic use, water use, etc.).To show transparency and accountability, they publish detailed reports about how their activities affect the environment</a:t>
            </a:r>
            <a:endParaRPr lang="en-CA" dirty="0"/>
          </a:p>
        </p:txBody>
      </p:sp>
    </p:spTree>
    <p:extLst>
      <p:ext uri="{BB962C8B-B14F-4D97-AF65-F5344CB8AC3E}">
        <p14:creationId xmlns:p14="http://schemas.microsoft.com/office/powerpoint/2010/main" val="176921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4. Fair trade sourcing = Starbucks buys coffee beans in a way that pays farmers fairly and ensures ethical practices. This helps farming communities, especially in developing </a:t>
            </a:r>
            <a:r>
              <a:rPr lang="en-US" dirty="0" err="1"/>
              <a:t>countries.College</a:t>
            </a:r>
            <a:r>
              <a:rPr lang="en-US" dirty="0"/>
              <a:t> tuition for employees = Starbucks offers education benefits, like paying for part of their employees’ university studies. This shows the company cares about employee growth, not just work output.</a:t>
            </a:r>
            <a:endParaRPr lang="en-CA" dirty="0"/>
          </a:p>
        </p:txBody>
      </p:sp>
    </p:spTree>
    <p:extLst>
      <p:ext uri="{BB962C8B-B14F-4D97-AF65-F5344CB8AC3E}">
        <p14:creationId xmlns:p14="http://schemas.microsoft.com/office/powerpoint/2010/main" val="385333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Marketing and Media Communication. Coca-Cola – Iconic campaigns like “Share a Coke” (personalized bottles) boosted media buzz and customer engagement.</a:t>
            </a:r>
            <a:endParaRPr lang="en-CA" dirty="0"/>
          </a:p>
        </p:txBody>
      </p:sp>
    </p:spTree>
    <p:extLst>
      <p:ext uri="{BB962C8B-B14F-4D97-AF65-F5344CB8AC3E}">
        <p14:creationId xmlns:p14="http://schemas.microsoft.com/office/powerpoint/2010/main" val="970791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1c025d8fd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1c025d8fd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late 19th and early 20th century, John D. Rockefeller struggled to connect with the public. His advisor, Ivy Lee, suggested he hand out nickels to children on his walk to work — an early, symbolic gesture of corporate communication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Direct Negotiation This is when the company talks face-to-face with employees or their union to solve a </a:t>
            </a:r>
            <a:r>
              <a:rPr lang="en-US" dirty="0" err="1"/>
              <a:t>problem.Example:A</a:t>
            </a:r>
            <a:r>
              <a:rPr lang="en-US" dirty="0"/>
              <a:t> labor union asks for higher wages for factory workers. The company’s management and the union representatives </a:t>
            </a:r>
            <a:r>
              <a:rPr lang="en-US" dirty="0" err="1"/>
              <a:t>meet.They</a:t>
            </a:r>
            <a:r>
              <a:rPr lang="en-US" dirty="0"/>
              <a:t> talk, argue, and </a:t>
            </a:r>
            <a:r>
              <a:rPr lang="en-US" dirty="0" err="1"/>
              <a:t>compromise.Finally</a:t>
            </a:r>
            <a:r>
              <a:rPr lang="en-US" dirty="0"/>
              <a:t>, they agree to give workers a 10% salary increase.</a:t>
            </a:r>
          </a:p>
          <a:p>
            <a:endParaRPr lang="en-US" dirty="0"/>
          </a:p>
          <a:p>
            <a:r>
              <a:rPr lang="en-US" dirty="0"/>
              <a:t>Indirect Influence (Shaping the Context)This is when the company doesn’t negotiate directly with employees but tries to change public opinion or the environment around the </a:t>
            </a:r>
            <a:r>
              <a:rPr lang="en-US" dirty="0" err="1"/>
              <a:t>issue.Example:Instead</a:t>
            </a:r>
            <a:r>
              <a:rPr lang="en-US" dirty="0"/>
              <a:t> of raising salaries right away, the </a:t>
            </a:r>
            <a:r>
              <a:rPr lang="en-US" dirty="0" err="1"/>
              <a:t>company:Launches</a:t>
            </a:r>
            <a:r>
              <a:rPr lang="en-US" dirty="0"/>
              <a:t> a PR campaign showing how well it treats workers (happy employee stories, videos, ads).</a:t>
            </a:r>
            <a:endParaRPr lang="en-CA" dirty="0"/>
          </a:p>
        </p:txBody>
      </p:sp>
    </p:spTree>
    <p:extLst>
      <p:ext uri="{BB962C8B-B14F-4D97-AF65-F5344CB8AC3E}">
        <p14:creationId xmlns:p14="http://schemas.microsoft.com/office/powerpoint/2010/main" val="360999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0000"/>
              </a:lnSpc>
              <a:buNone/>
            </a:pPr>
            <a:r>
              <a:rPr lang="en-US" sz="6000" dirty="0">
                <a:latin typeface="Sitka Text Semibold" pitchFamily="2" charset="0"/>
                <a:cs typeface="Times New Roman" panose="02020603050405020304" pitchFamily="18" charset="0"/>
              </a:rPr>
              <a:t>The Brent Spar was a big floating oil storage platform used by Shell in the North Sea. It stored oil from nearby fields and then transferred it to ships. In 1995, it became famous when Shell announced plans to get rid of it by sinking it in the North Atlantic Ocean</a:t>
            </a:r>
            <a:endParaRPr lang="en-GB" sz="6000" dirty="0">
              <a:latin typeface="Sitka Text Semibold" pitchFamily="2" charset="0"/>
              <a:cs typeface="Times New Roman" panose="02020603050405020304" pitchFamily="18" charset="0"/>
            </a:endParaRPr>
          </a:p>
        </p:txBody>
      </p:sp>
    </p:spTree>
    <p:extLst>
      <p:ext uri="{BB962C8B-B14F-4D97-AF65-F5344CB8AC3E}">
        <p14:creationId xmlns:p14="http://schemas.microsoft.com/office/powerpoint/2010/main" val="2153360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228E-275B-47CD-AEDF-FD60290945C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7B31414-6C02-40FB-9123-654D794FA97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43D1DC-D809-450D-861C-EA73A2350C70}"/>
              </a:ext>
            </a:extLst>
          </p:cNvPr>
          <p:cNvSpPr>
            <a:spLocks noGrp="1"/>
          </p:cNvSpPr>
          <p:nvPr>
            <p:ph type="dt" sz="half" idx="10"/>
          </p:nvPr>
        </p:nvSpPr>
        <p:spPr/>
        <p:txBody>
          <a:bodyPr/>
          <a:lstStyle/>
          <a:p>
            <a:fld id="{A0299018-CDE4-4A07-ADB2-FF43D39DEA7F}" type="datetimeFigureOut">
              <a:rPr lang="en-GB" smtClean="0"/>
              <a:t>27/09/2025</a:t>
            </a:fld>
            <a:endParaRPr lang="en-GB"/>
          </a:p>
        </p:txBody>
      </p:sp>
      <p:sp>
        <p:nvSpPr>
          <p:cNvPr id="5" name="Footer Placeholder 4">
            <a:extLst>
              <a:ext uri="{FF2B5EF4-FFF2-40B4-BE49-F238E27FC236}">
                <a16:creationId xmlns:a16="http://schemas.microsoft.com/office/drawing/2014/main" id="{1613C332-4323-4CAA-AF7B-C60E9BFDF5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39C0DA-D9B5-4AEB-84D5-03D1BA57D6A2}"/>
              </a:ext>
            </a:extLst>
          </p:cNvPr>
          <p:cNvSpPr>
            <a:spLocks noGrp="1"/>
          </p:cNvSpPr>
          <p:nvPr>
            <p:ph type="sldNum" sz="quarter" idx="12"/>
          </p:nvPr>
        </p:nvSpPr>
        <p:spPr/>
        <p:txBody>
          <a:bodyPr/>
          <a:lstStyle/>
          <a:p>
            <a:fld id="{6ADBD222-1C8E-4399-90F1-0250AB8AC04E}" type="slidenum">
              <a:rPr lang="en-GB" smtClean="0"/>
              <a:t>‹#›</a:t>
            </a:fld>
            <a:endParaRPr lang="en-GB"/>
          </a:p>
        </p:txBody>
      </p:sp>
    </p:spTree>
    <p:extLst>
      <p:ext uri="{BB962C8B-B14F-4D97-AF65-F5344CB8AC3E}">
        <p14:creationId xmlns:p14="http://schemas.microsoft.com/office/powerpoint/2010/main" val="13224617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CE69-4F49-42F1-8A22-766625162D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37BEED-DFA7-473E-AD92-5490F45B17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1B74E6-0ECB-4ADE-B398-227CBDBB6A7B}"/>
              </a:ext>
            </a:extLst>
          </p:cNvPr>
          <p:cNvSpPr>
            <a:spLocks noGrp="1"/>
          </p:cNvSpPr>
          <p:nvPr>
            <p:ph type="dt" sz="half" idx="10"/>
          </p:nvPr>
        </p:nvSpPr>
        <p:spPr/>
        <p:txBody>
          <a:bodyPr/>
          <a:lstStyle/>
          <a:p>
            <a:fld id="{A0299018-CDE4-4A07-ADB2-FF43D39DEA7F}" type="datetimeFigureOut">
              <a:rPr lang="en-GB" smtClean="0"/>
              <a:t>27/09/2025</a:t>
            </a:fld>
            <a:endParaRPr lang="en-GB"/>
          </a:p>
        </p:txBody>
      </p:sp>
      <p:sp>
        <p:nvSpPr>
          <p:cNvPr id="5" name="Footer Placeholder 4">
            <a:extLst>
              <a:ext uri="{FF2B5EF4-FFF2-40B4-BE49-F238E27FC236}">
                <a16:creationId xmlns:a16="http://schemas.microsoft.com/office/drawing/2014/main" id="{215DEC59-1630-4352-B081-30DE7D2AFA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681702-EE06-473D-B17C-D9F4BE119FF2}"/>
              </a:ext>
            </a:extLst>
          </p:cNvPr>
          <p:cNvSpPr>
            <a:spLocks noGrp="1"/>
          </p:cNvSpPr>
          <p:nvPr>
            <p:ph type="sldNum" sz="quarter" idx="12"/>
          </p:nvPr>
        </p:nvSpPr>
        <p:spPr/>
        <p:txBody>
          <a:bodyPr/>
          <a:lstStyle/>
          <a:p>
            <a:fld id="{6ADBD222-1C8E-4399-90F1-0250AB8AC04E}" type="slidenum">
              <a:rPr lang="en-GB" smtClean="0"/>
              <a:t>‹#›</a:t>
            </a:fld>
            <a:endParaRPr lang="en-GB"/>
          </a:p>
        </p:txBody>
      </p:sp>
    </p:spTree>
    <p:extLst>
      <p:ext uri="{BB962C8B-B14F-4D97-AF65-F5344CB8AC3E}">
        <p14:creationId xmlns:p14="http://schemas.microsoft.com/office/powerpoint/2010/main" val="38260724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5F4FCF-AA31-4FBD-93BD-999AA830C426}"/>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756B4D-C2F9-4924-91F8-BDF308B73CC2}"/>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77E1F9-19A4-4B14-A851-C125B0BB20E3}"/>
              </a:ext>
            </a:extLst>
          </p:cNvPr>
          <p:cNvSpPr>
            <a:spLocks noGrp="1"/>
          </p:cNvSpPr>
          <p:nvPr>
            <p:ph type="dt" sz="half" idx="10"/>
          </p:nvPr>
        </p:nvSpPr>
        <p:spPr/>
        <p:txBody>
          <a:bodyPr/>
          <a:lstStyle/>
          <a:p>
            <a:fld id="{A0299018-CDE4-4A07-ADB2-FF43D39DEA7F}" type="datetimeFigureOut">
              <a:rPr lang="en-GB" smtClean="0"/>
              <a:t>27/09/2025</a:t>
            </a:fld>
            <a:endParaRPr lang="en-GB"/>
          </a:p>
        </p:txBody>
      </p:sp>
      <p:sp>
        <p:nvSpPr>
          <p:cNvPr id="5" name="Footer Placeholder 4">
            <a:extLst>
              <a:ext uri="{FF2B5EF4-FFF2-40B4-BE49-F238E27FC236}">
                <a16:creationId xmlns:a16="http://schemas.microsoft.com/office/drawing/2014/main" id="{EAF5EC73-4E43-4A49-A832-5F30FF57F9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F4D87D-9320-49E5-8080-3FFF60ACA152}"/>
              </a:ext>
            </a:extLst>
          </p:cNvPr>
          <p:cNvSpPr>
            <a:spLocks noGrp="1"/>
          </p:cNvSpPr>
          <p:nvPr>
            <p:ph type="sldNum" sz="quarter" idx="12"/>
          </p:nvPr>
        </p:nvSpPr>
        <p:spPr/>
        <p:txBody>
          <a:bodyPr/>
          <a:lstStyle/>
          <a:p>
            <a:fld id="{6ADBD222-1C8E-4399-90F1-0250AB8AC04E}" type="slidenum">
              <a:rPr lang="en-GB" smtClean="0"/>
              <a:t>‹#›</a:t>
            </a:fld>
            <a:endParaRPr lang="en-GB"/>
          </a:p>
        </p:txBody>
      </p:sp>
    </p:spTree>
    <p:extLst>
      <p:ext uri="{BB962C8B-B14F-4D97-AF65-F5344CB8AC3E}">
        <p14:creationId xmlns:p14="http://schemas.microsoft.com/office/powerpoint/2010/main" val="26094672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Font typeface="Roboto Slab"/>
              <a:buNone/>
              <a:defRPr sz="3000">
                <a:solidFill>
                  <a:schemeClr val="accent4"/>
                </a:solidFill>
                <a:latin typeface="Calistoga"/>
                <a:ea typeface="Calistoga"/>
                <a:cs typeface="Calistoga"/>
                <a:sym typeface="Calistoga"/>
              </a:defRPr>
            </a:lvl1pPr>
            <a:lvl2pPr lvl="1" algn="ctr" rtl="0">
              <a:spcBef>
                <a:spcPts val="0"/>
              </a:spcBef>
              <a:spcAft>
                <a:spcPts val="0"/>
              </a:spcAft>
              <a:buClr>
                <a:schemeClr val="accent4"/>
              </a:buClr>
              <a:buSzPts val="2800"/>
              <a:buNone/>
              <a:defRPr sz="2800">
                <a:solidFill>
                  <a:schemeClr val="accent4"/>
                </a:solidFill>
              </a:defRPr>
            </a:lvl2pPr>
            <a:lvl3pPr lvl="2" algn="ctr" rtl="0">
              <a:spcBef>
                <a:spcPts val="0"/>
              </a:spcBef>
              <a:spcAft>
                <a:spcPts val="0"/>
              </a:spcAft>
              <a:buClr>
                <a:schemeClr val="accent4"/>
              </a:buClr>
              <a:buSzPts val="2800"/>
              <a:buNone/>
              <a:defRPr sz="2800">
                <a:solidFill>
                  <a:schemeClr val="accent4"/>
                </a:solidFill>
              </a:defRPr>
            </a:lvl3pPr>
            <a:lvl4pPr lvl="3" algn="ctr" rtl="0">
              <a:spcBef>
                <a:spcPts val="0"/>
              </a:spcBef>
              <a:spcAft>
                <a:spcPts val="0"/>
              </a:spcAft>
              <a:buClr>
                <a:schemeClr val="accent4"/>
              </a:buClr>
              <a:buSzPts val="2800"/>
              <a:buNone/>
              <a:defRPr sz="2800">
                <a:solidFill>
                  <a:schemeClr val="accent4"/>
                </a:solidFill>
              </a:defRPr>
            </a:lvl4pPr>
            <a:lvl5pPr lvl="4" algn="ctr" rtl="0">
              <a:spcBef>
                <a:spcPts val="0"/>
              </a:spcBef>
              <a:spcAft>
                <a:spcPts val="0"/>
              </a:spcAft>
              <a:buClr>
                <a:schemeClr val="accent4"/>
              </a:buClr>
              <a:buSzPts val="2800"/>
              <a:buNone/>
              <a:defRPr sz="2800">
                <a:solidFill>
                  <a:schemeClr val="accent4"/>
                </a:solidFill>
              </a:defRPr>
            </a:lvl5pPr>
            <a:lvl6pPr lvl="5" algn="ctr" rtl="0">
              <a:spcBef>
                <a:spcPts val="0"/>
              </a:spcBef>
              <a:spcAft>
                <a:spcPts val="0"/>
              </a:spcAft>
              <a:buClr>
                <a:schemeClr val="accent4"/>
              </a:buClr>
              <a:buSzPts val="2800"/>
              <a:buNone/>
              <a:defRPr sz="2800">
                <a:solidFill>
                  <a:schemeClr val="accent4"/>
                </a:solidFill>
              </a:defRPr>
            </a:lvl6pPr>
            <a:lvl7pPr lvl="6" algn="ctr" rtl="0">
              <a:spcBef>
                <a:spcPts val="0"/>
              </a:spcBef>
              <a:spcAft>
                <a:spcPts val="0"/>
              </a:spcAft>
              <a:buClr>
                <a:schemeClr val="accent4"/>
              </a:buClr>
              <a:buSzPts val="2800"/>
              <a:buNone/>
              <a:defRPr sz="2800">
                <a:solidFill>
                  <a:schemeClr val="accent4"/>
                </a:solidFill>
              </a:defRPr>
            </a:lvl7pPr>
            <a:lvl8pPr lvl="7" algn="ctr" rtl="0">
              <a:spcBef>
                <a:spcPts val="0"/>
              </a:spcBef>
              <a:spcAft>
                <a:spcPts val="0"/>
              </a:spcAft>
              <a:buClr>
                <a:schemeClr val="accent4"/>
              </a:buClr>
              <a:buSzPts val="2800"/>
              <a:buNone/>
              <a:defRPr sz="2800">
                <a:solidFill>
                  <a:schemeClr val="accent4"/>
                </a:solidFill>
              </a:defRPr>
            </a:lvl8pPr>
            <a:lvl9pPr lvl="8" algn="ctr" rtl="0">
              <a:spcBef>
                <a:spcPts val="0"/>
              </a:spcBef>
              <a:spcAft>
                <a:spcPts val="0"/>
              </a:spcAft>
              <a:buClr>
                <a:schemeClr val="accent4"/>
              </a:buClr>
              <a:buSzPts val="2800"/>
              <a:buNone/>
              <a:defRPr sz="2800">
                <a:solidFill>
                  <a:schemeClr val="accent4"/>
                </a:solidFill>
              </a:defRPr>
            </a:lvl9pPr>
          </a:lstStyle>
          <a:p>
            <a:endParaRPr/>
          </a:p>
        </p:txBody>
      </p:sp>
    </p:spTree>
    <p:extLst>
      <p:ext uri="{BB962C8B-B14F-4D97-AF65-F5344CB8AC3E}">
        <p14:creationId xmlns:p14="http://schemas.microsoft.com/office/powerpoint/2010/main" val="3852011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75"/>
        <p:cNvGrpSpPr/>
        <p:nvPr/>
      </p:nvGrpSpPr>
      <p:grpSpPr>
        <a:xfrm>
          <a:off x="0" y="0"/>
          <a:ext cx="0" cy="0"/>
          <a:chOff x="0" y="0"/>
          <a:chExt cx="0" cy="0"/>
        </a:xfrm>
      </p:grpSpPr>
      <p:sp>
        <p:nvSpPr>
          <p:cNvPr id="182" name="Google Shape;182;p22"/>
          <p:cNvSpPr txBox="1">
            <a:spLocks noGrp="1"/>
          </p:cNvSpPr>
          <p:nvPr>
            <p:ph type="title"/>
          </p:nvPr>
        </p:nvSpPr>
        <p:spPr>
          <a:xfrm>
            <a:off x="713225" y="539500"/>
            <a:ext cx="77175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Font typeface="Roboto Slab"/>
              <a:buNone/>
              <a:defRPr sz="3000">
                <a:solidFill>
                  <a:schemeClr val="accent4"/>
                </a:solidFill>
                <a:latin typeface="Calistoga"/>
                <a:ea typeface="Calistoga"/>
                <a:cs typeface="Calistoga"/>
                <a:sym typeface="Calistoga"/>
              </a:defRPr>
            </a:lvl1pPr>
            <a:lvl2pPr lvl="1" algn="ctr" rtl="0">
              <a:spcBef>
                <a:spcPts val="0"/>
              </a:spcBef>
              <a:spcAft>
                <a:spcPts val="0"/>
              </a:spcAft>
              <a:buClr>
                <a:schemeClr val="accent4"/>
              </a:buClr>
              <a:buSzPts val="2800"/>
              <a:buNone/>
              <a:defRPr sz="2800">
                <a:solidFill>
                  <a:schemeClr val="accent4"/>
                </a:solidFill>
              </a:defRPr>
            </a:lvl2pPr>
            <a:lvl3pPr lvl="2" algn="ctr" rtl="0">
              <a:spcBef>
                <a:spcPts val="0"/>
              </a:spcBef>
              <a:spcAft>
                <a:spcPts val="0"/>
              </a:spcAft>
              <a:buClr>
                <a:schemeClr val="accent4"/>
              </a:buClr>
              <a:buSzPts val="2800"/>
              <a:buNone/>
              <a:defRPr sz="2800">
                <a:solidFill>
                  <a:schemeClr val="accent4"/>
                </a:solidFill>
              </a:defRPr>
            </a:lvl3pPr>
            <a:lvl4pPr lvl="3" algn="ctr" rtl="0">
              <a:spcBef>
                <a:spcPts val="0"/>
              </a:spcBef>
              <a:spcAft>
                <a:spcPts val="0"/>
              </a:spcAft>
              <a:buClr>
                <a:schemeClr val="accent4"/>
              </a:buClr>
              <a:buSzPts val="2800"/>
              <a:buNone/>
              <a:defRPr sz="2800">
                <a:solidFill>
                  <a:schemeClr val="accent4"/>
                </a:solidFill>
              </a:defRPr>
            </a:lvl4pPr>
            <a:lvl5pPr lvl="4" algn="ctr" rtl="0">
              <a:spcBef>
                <a:spcPts val="0"/>
              </a:spcBef>
              <a:spcAft>
                <a:spcPts val="0"/>
              </a:spcAft>
              <a:buClr>
                <a:schemeClr val="accent4"/>
              </a:buClr>
              <a:buSzPts val="2800"/>
              <a:buNone/>
              <a:defRPr sz="2800">
                <a:solidFill>
                  <a:schemeClr val="accent4"/>
                </a:solidFill>
              </a:defRPr>
            </a:lvl5pPr>
            <a:lvl6pPr lvl="5" algn="ctr" rtl="0">
              <a:spcBef>
                <a:spcPts val="0"/>
              </a:spcBef>
              <a:spcAft>
                <a:spcPts val="0"/>
              </a:spcAft>
              <a:buClr>
                <a:schemeClr val="accent4"/>
              </a:buClr>
              <a:buSzPts val="2800"/>
              <a:buNone/>
              <a:defRPr sz="2800">
                <a:solidFill>
                  <a:schemeClr val="accent4"/>
                </a:solidFill>
              </a:defRPr>
            </a:lvl6pPr>
            <a:lvl7pPr lvl="6" algn="ctr" rtl="0">
              <a:spcBef>
                <a:spcPts val="0"/>
              </a:spcBef>
              <a:spcAft>
                <a:spcPts val="0"/>
              </a:spcAft>
              <a:buClr>
                <a:schemeClr val="accent4"/>
              </a:buClr>
              <a:buSzPts val="2800"/>
              <a:buNone/>
              <a:defRPr sz="2800">
                <a:solidFill>
                  <a:schemeClr val="accent4"/>
                </a:solidFill>
              </a:defRPr>
            </a:lvl7pPr>
            <a:lvl8pPr lvl="7" algn="ctr" rtl="0">
              <a:spcBef>
                <a:spcPts val="0"/>
              </a:spcBef>
              <a:spcAft>
                <a:spcPts val="0"/>
              </a:spcAft>
              <a:buClr>
                <a:schemeClr val="accent4"/>
              </a:buClr>
              <a:buSzPts val="2800"/>
              <a:buNone/>
              <a:defRPr sz="2800">
                <a:solidFill>
                  <a:schemeClr val="accent4"/>
                </a:solidFill>
              </a:defRPr>
            </a:lvl8pPr>
            <a:lvl9pPr lvl="8" algn="ctr" rtl="0">
              <a:spcBef>
                <a:spcPts val="0"/>
              </a:spcBef>
              <a:spcAft>
                <a:spcPts val="0"/>
              </a:spcAft>
              <a:buClr>
                <a:schemeClr val="accent4"/>
              </a:buClr>
              <a:buSzPts val="2800"/>
              <a:buNone/>
              <a:defRPr sz="2800">
                <a:solidFill>
                  <a:schemeClr val="accent4"/>
                </a:solidFill>
              </a:defRPr>
            </a:lvl9pPr>
          </a:lstStyle>
          <a:p>
            <a:endParaRPr/>
          </a:p>
        </p:txBody>
      </p:sp>
    </p:spTree>
    <p:extLst>
      <p:ext uri="{BB962C8B-B14F-4D97-AF65-F5344CB8AC3E}">
        <p14:creationId xmlns:p14="http://schemas.microsoft.com/office/powerpoint/2010/main" val="3365272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00"/>
        <p:cNvGrpSpPr/>
        <p:nvPr/>
      </p:nvGrpSpPr>
      <p:grpSpPr>
        <a:xfrm>
          <a:off x="0" y="0"/>
          <a:ext cx="0" cy="0"/>
          <a:chOff x="0" y="0"/>
          <a:chExt cx="0" cy="0"/>
        </a:xfrm>
      </p:grpSpPr>
      <p:sp>
        <p:nvSpPr>
          <p:cNvPr id="101" name="Google Shape;101;p14"/>
          <p:cNvSpPr txBox="1">
            <a:spLocks noGrp="1"/>
          </p:cNvSpPr>
          <p:nvPr>
            <p:ph type="subTitle" idx="1"/>
          </p:nvPr>
        </p:nvSpPr>
        <p:spPr>
          <a:xfrm>
            <a:off x="1154863" y="1580525"/>
            <a:ext cx="6834300" cy="15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14"/>
          <p:cNvSpPr txBox="1">
            <a:spLocks noGrp="1"/>
          </p:cNvSpPr>
          <p:nvPr>
            <p:ph type="title"/>
          </p:nvPr>
        </p:nvSpPr>
        <p:spPr>
          <a:xfrm>
            <a:off x="1154838" y="3115025"/>
            <a:ext cx="6834300" cy="52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atin typeface="Calistoga"/>
                <a:ea typeface="Calistoga"/>
                <a:cs typeface="Calistoga"/>
                <a:sym typeface="Calistoga"/>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067975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41"/>
        <p:cNvGrpSpPr/>
        <p:nvPr/>
      </p:nvGrpSpPr>
      <p:grpSpPr>
        <a:xfrm>
          <a:off x="0" y="0"/>
          <a:ext cx="0" cy="0"/>
          <a:chOff x="0" y="0"/>
          <a:chExt cx="0" cy="0"/>
        </a:xfrm>
      </p:grpSpPr>
      <p:sp>
        <p:nvSpPr>
          <p:cNvPr id="158" name="Google Shape;158;p19"/>
          <p:cNvSpPr txBox="1">
            <a:spLocks noGrp="1"/>
          </p:cNvSpPr>
          <p:nvPr>
            <p:ph type="title"/>
          </p:nvPr>
        </p:nvSpPr>
        <p:spPr>
          <a:xfrm flipH="1">
            <a:off x="2924575" y="2226475"/>
            <a:ext cx="5201400" cy="723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800"/>
              <a:buNone/>
              <a:defRPr sz="4500">
                <a:latin typeface="Calistoga"/>
                <a:ea typeface="Calistoga"/>
                <a:cs typeface="Calistoga"/>
                <a:sym typeface="Calistoga"/>
              </a:defRPr>
            </a:lvl1pPr>
            <a:lvl2pPr lvl="1" algn="r" rtl="0">
              <a:spcBef>
                <a:spcPts val="0"/>
              </a:spcBef>
              <a:spcAft>
                <a:spcPts val="0"/>
              </a:spcAft>
              <a:buSzPts val="4000"/>
              <a:buFont typeface="Roboto Slab"/>
              <a:buNone/>
              <a:defRPr sz="4000">
                <a:latin typeface="Roboto Slab"/>
                <a:ea typeface="Roboto Slab"/>
                <a:cs typeface="Roboto Slab"/>
                <a:sym typeface="Roboto Slab"/>
              </a:defRPr>
            </a:lvl2pPr>
            <a:lvl3pPr lvl="2" algn="r" rtl="0">
              <a:spcBef>
                <a:spcPts val="0"/>
              </a:spcBef>
              <a:spcAft>
                <a:spcPts val="0"/>
              </a:spcAft>
              <a:buSzPts val="4000"/>
              <a:buFont typeface="Roboto Slab"/>
              <a:buNone/>
              <a:defRPr sz="4000">
                <a:latin typeface="Roboto Slab"/>
                <a:ea typeface="Roboto Slab"/>
                <a:cs typeface="Roboto Slab"/>
                <a:sym typeface="Roboto Slab"/>
              </a:defRPr>
            </a:lvl3pPr>
            <a:lvl4pPr lvl="3" algn="r" rtl="0">
              <a:spcBef>
                <a:spcPts val="0"/>
              </a:spcBef>
              <a:spcAft>
                <a:spcPts val="0"/>
              </a:spcAft>
              <a:buSzPts val="4000"/>
              <a:buFont typeface="Roboto Slab"/>
              <a:buNone/>
              <a:defRPr sz="4000">
                <a:latin typeface="Roboto Slab"/>
                <a:ea typeface="Roboto Slab"/>
                <a:cs typeface="Roboto Slab"/>
                <a:sym typeface="Roboto Slab"/>
              </a:defRPr>
            </a:lvl4pPr>
            <a:lvl5pPr lvl="4" algn="r" rtl="0">
              <a:spcBef>
                <a:spcPts val="0"/>
              </a:spcBef>
              <a:spcAft>
                <a:spcPts val="0"/>
              </a:spcAft>
              <a:buSzPts val="4000"/>
              <a:buFont typeface="Roboto Slab"/>
              <a:buNone/>
              <a:defRPr sz="4000">
                <a:latin typeface="Roboto Slab"/>
                <a:ea typeface="Roboto Slab"/>
                <a:cs typeface="Roboto Slab"/>
                <a:sym typeface="Roboto Slab"/>
              </a:defRPr>
            </a:lvl5pPr>
            <a:lvl6pPr lvl="5" algn="r" rtl="0">
              <a:spcBef>
                <a:spcPts val="0"/>
              </a:spcBef>
              <a:spcAft>
                <a:spcPts val="0"/>
              </a:spcAft>
              <a:buSzPts val="4000"/>
              <a:buFont typeface="Roboto Slab"/>
              <a:buNone/>
              <a:defRPr sz="4000">
                <a:latin typeface="Roboto Slab"/>
                <a:ea typeface="Roboto Slab"/>
                <a:cs typeface="Roboto Slab"/>
                <a:sym typeface="Roboto Slab"/>
              </a:defRPr>
            </a:lvl6pPr>
            <a:lvl7pPr lvl="6" algn="r" rtl="0">
              <a:spcBef>
                <a:spcPts val="0"/>
              </a:spcBef>
              <a:spcAft>
                <a:spcPts val="0"/>
              </a:spcAft>
              <a:buSzPts val="4000"/>
              <a:buFont typeface="Roboto Slab"/>
              <a:buNone/>
              <a:defRPr sz="4000">
                <a:latin typeface="Roboto Slab"/>
                <a:ea typeface="Roboto Slab"/>
                <a:cs typeface="Roboto Slab"/>
                <a:sym typeface="Roboto Slab"/>
              </a:defRPr>
            </a:lvl7pPr>
            <a:lvl8pPr lvl="7" algn="r" rtl="0">
              <a:spcBef>
                <a:spcPts val="0"/>
              </a:spcBef>
              <a:spcAft>
                <a:spcPts val="0"/>
              </a:spcAft>
              <a:buSzPts val="4000"/>
              <a:buFont typeface="Roboto Slab"/>
              <a:buNone/>
              <a:defRPr sz="4000">
                <a:latin typeface="Roboto Slab"/>
                <a:ea typeface="Roboto Slab"/>
                <a:cs typeface="Roboto Slab"/>
                <a:sym typeface="Roboto Slab"/>
              </a:defRPr>
            </a:lvl8pPr>
            <a:lvl9pPr lvl="8" algn="r" rtl="0">
              <a:spcBef>
                <a:spcPts val="0"/>
              </a:spcBef>
              <a:spcAft>
                <a:spcPts val="0"/>
              </a:spcAft>
              <a:buSzPts val="4000"/>
              <a:buFont typeface="Roboto Slab"/>
              <a:buNone/>
              <a:defRPr sz="4000">
                <a:latin typeface="Roboto Slab"/>
                <a:ea typeface="Roboto Slab"/>
                <a:cs typeface="Roboto Slab"/>
                <a:sym typeface="Roboto Slab"/>
              </a:defRPr>
            </a:lvl9pPr>
          </a:lstStyle>
          <a:p>
            <a:endParaRPr/>
          </a:p>
        </p:txBody>
      </p:sp>
      <p:sp>
        <p:nvSpPr>
          <p:cNvPr id="159" name="Google Shape;159;p19"/>
          <p:cNvSpPr txBox="1">
            <a:spLocks noGrp="1"/>
          </p:cNvSpPr>
          <p:nvPr>
            <p:ph type="title" idx="2" hasCustomPrompt="1"/>
          </p:nvPr>
        </p:nvSpPr>
        <p:spPr>
          <a:xfrm flipH="1">
            <a:off x="6249475" y="1473375"/>
            <a:ext cx="1876500" cy="723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5500">
                <a:solidFill>
                  <a:schemeClr val="dk2"/>
                </a:solidFill>
                <a:latin typeface="Calistoga"/>
                <a:ea typeface="Calistoga"/>
                <a:cs typeface="Calistoga"/>
                <a:sym typeface="Calistoga"/>
              </a:defRPr>
            </a:lvl1pPr>
            <a:lvl2pPr lvl="1" algn="r" rtl="0">
              <a:spcBef>
                <a:spcPts val="0"/>
              </a:spcBef>
              <a:spcAft>
                <a:spcPts val="0"/>
              </a:spcAft>
              <a:buSzPts val="4000"/>
              <a:buFont typeface="Roboto Slab"/>
              <a:buNone/>
              <a:defRPr sz="4000">
                <a:latin typeface="Roboto Slab"/>
                <a:ea typeface="Roboto Slab"/>
                <a:cs typeface="Roboto Slab"/>
                <a:sym typeface="Roboto Slab"/>
              </a:defRPr>
            </a:lvl2pPr>
            <a:lvl3pPr lvl="2" algn="r" rtl="0">
              <a:spcBef>
                <a:spcPts val="0"/>
              </a:spcBef>
              <a:spcAft>
                <a:spcPts val="0"/>
              </a:spcAft>
              <a:buSzPts val="4000"/>
              <a:buFont typeface="Roboto Slab"/>
              <a:buNone/>
              <a:defRPr sz="4000">
                <a:latin typeface="Roboto Slab"/>
                <a:ea typeface="Roboto Slab"/>
                <a:cs typeface="Roboto Slab"/>
                <a:sym typeface="Roboto Slab"/>
              </a:defRPr>
            </a:lvl3pPr>
            <a:lvl4pPr lvl="3" algn="r" rtl="0">
              <a:spcBef>
                <a:spcPts val="0"/>
              </a:spcBef>
              <a:spcAft>
                <a:spcPts val="0"/>
              </a:spcAft>
              <a:buSzPts val="4000"/>
              <a:buFont typeface="Roboto Slab"/>
              <a:buNone/>
              <a:defRPr sz="4000">
                <a:latin typeface="Roboto Slab"/>
                <a:ea typeface="Roboto Slab"/>
                <a:cs typeface="Roboto Slab"/>
                <a:sym typeface="Roboto Slab"/>
              </a:defRPr>
            </a:lvl4pPr>
            <a:lvl5pPr lvl="4" algn="r" rtl="0">
              <a:spcBef>
                <a:spcPts val="0"/>
              </a:spcBef>
              <a:spcAft>
                <a:spcPts val="0"/>
              </a:spcAft>
              <a:buSzPts val="4000"/>
              <a:buFont typeface="Roboto Slab"/>
              <a:buNone/>
              <a:defRPr sz="4000">
                <a:latin typeface="Roboto Slab"/>
                <a:ea typeface="Roboto Slab"/>
                <a:cs typeface="Roboto Slab"/>
                <a:sym typeface="Roboto Slab"/>
              </a:defRPr>
            </a:lvl5pPr>
            <a:lvl6pPr lvl="5" algn="r" rtl="0">
              <a:spcBef>
                <a:spcPts val="0"/>
              </a:spcBef>
              <a:spcAft>
                <a:spcPts val="0"/>
              </a:spcAft>
              <a:buSzPts val="4000"/>
              <a:buFont typeface="Roboto Slab"/>
              <a:buNone/>
              <a:defRPr sz="4000">
                <a:latin typeface="Roboto Slab"/>
                <a:ea typeface="Roboto Slab"/>
                <a:cs typeface="Roboto Slab"/>
                <a:sym typeface="Roboto Slab"/>
              </a:defRPr>
            </a:lvl6pPr>
            <a:lvl7pPr lvl="6" algn="r" rtl="0">
              <a:spcBef>
                <a:spcPts val="0"/>
              </a:spcBef>
              <a:spcAft>
                <a:spcPts val="0"/>
              </a:spcAft>
              <a:buSzPts val="4000"/>
              <a:buFont typeface="Roboto Slab"/>
              <a:buNone/>
              <a:defRPr sz="4000">
                <a:latin typeface="Roboto Slab"/>
                <a:ea typeface="Roboto Slab"/>
                <a:cs typeface="Roboto Slab"/>
                <a:sym typeface="Roboto Slab"/>
              </a:defRPr>
            </a:lvl7pPr>
            <a:lvl8pPr lvl="7" algn="r" rtl="0">
              <a:spcBef>
                <a:spcPts val="0"/>
              </a:spcBef>
              <a:spcAft>
                <a:spcPts val="0"/>
              </a:spcAft>
              <a:buSzPts val="4000"/>
              <a:buFont typeface="Roboto Slab"/>
              <a:buNone/>
              <a:defRPr sz="4000">
                <a:latin typeface="Roboto Slab"/>
                <a:ea typeface="Roboto Slab"/>
                <a:cs typeface="Roboto Slab"/>
                <a:sym typeface="Roboto Slab"/>
              </a:defRPr>
            </a:lvl8pPr>
            <a:lvl9pPr lvl="8" algn="r" rtl="0">
              <a:spcBef>
                <a:spcPts val="0"/>
              </a:spcBef>
              <a:spcAft>
                <a:spcPts val="0"/>
              </a:spcAft>
              <a:buSzPts val="4000"/>
              <a:buFont typeface="Roboto Slab"/>
              <a:buNone/>
              <a:defRPr sz="4000">
                <a:latin typeface="Roboto Slab"/>
                <a:ea typeface="Roboto Slab"/>
                <a:cs typeface="Roboto Slab"/>
                <a:sym typeface="Roboto Slab"/>
              </a:defRPr>
            </a:lvl9pPr>
          </a:lstStyle>
          <a:p>
            <a:r>
              <a:t>xx%</a:t>
            </a:r>
          </a:p>
        </p:txBody>
      </p:sp>
      <p:sp>
        <p:nvSpPr>
          <p:cNvPr id="160" name="Google Shape;160;p19"/>
          <p:cNvSpPr txBox="1">
            <a:spLocks noGrp="1"/>
          </p:cNvSpPr>
          <p:nvPr>
            <p:ph type="subTitle" idx="1"/>
          </p:nvPr>
        </p:nvSpPr>
        <p:spPr>
          <a:xfrm flipH="1">
            <a:off x="2924575" y="3055775"/>
            <a:ext cx="5201400" cy="430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000"/>
              <a:buNone/>
              <a:defRPr sz="1600"/>
            </a:lvl1pPr>
            <a:lvl2pPr lvl="1" algn="r" rtl="0">
              <a:lnSpc>
                <a:spcPct val="100000"/>
              </a:lnSpc>
              <a:spcBef>
                <a:spcPts val="0"/>
              </a:spcBef>
              <a:spcAft>
                <a:spcPts val="0"/>
              </a:spcAft>
              <a:buSzPts val="1800"/>
              <a:buNone/>
              <a:defRPr sz="1800"/>
            </a:lvl2pPr>
            <a:lvl3pPr lvl="2" algn="r" rtl="0">
              <a:lnSpc>
                <a:spcPct val="100000"/>
              </a:lnSpc>
              <a:spcBef>
                <a:spcPts val="0"/>
              </a:spcBef>
              <a:spcAft>
                <a:spcPts val="0"/>
              </a:spcAft>
              <a:buSzPts val="1800"/>
              <a:buNone/>
              <a:defRPr sz="1800"/>
            </a:lvl3pPr>
            <a:lvl4pPr lvl="3" algn="r" rtl="0">
              <a:lnSpc>
                <a:spcPct val="100000"/>
              </a:lnSpc>
              <a:spcBef>
                <a:spcPts val="0"/>
              </a:spcBef>
              <a:spcAft>
                <a:spcPts val="0"/>
              </a:spcAft>
              <a:buSzPts val="1800"/>
              <a:buNone/>
              <a:defRPr sz="1800"/>
            </a:lvl4pPr>
            <a:lvl5pPr lvl="4" algn="r" rtl="0">
              <a:lnSpc>
                <a:spcPct val="100000"/>
              </a:lnSpc>
              <a:spcBef>
                <a:spcPts val="0"/>
              </a:spcBef>
              <a:spcAft>
                <a:spcPts val="0"/>
              </a:spcAft>
              <a:buSzPts val="1800"/>
              <a:buNone/>
              <a:defRPr sz="1800"/>
            </a:lvl5pPr>
            <a:lvl6pPr lvl="5" algn="r" rtl="0">
              <a:lnSpc>
                <a:spcPct val="100000"/>
              </a:lnSpc>
              <a:spcBef>
                <a:spcPts val="0"/>
              </a:spcBef>
              <a:spcAft>
                <a:spcPts val="0"/>
              </a:spcAft>
              <a:buSzPts val="1800"/>
              <a:buNone/>
              <a:defRPr sz="1800"/>
            </a:lvl6pPr>
            <a:lvl7pPr lvl="6" algn="r" rtl="0">
              <a:lnSpc>
                <a:spcPct val="100000"/>
              </a:lnSpc>
              <a:spcBef>
                <a:spcPts val="0"/>
              </a:spcBef>
              <a:spcAft>
                <a:spcPts val="0"/>
              </a:spcAft>
              <a:buSzPts val="1800"/>
              <a:buNone/>
              <a:defRPr sz="1800"/>
            </a:lvl7pPr>
            <a:lvl8pPr lvl="7" algn="r" rtl="0">
              <a:lnSpc>
                <a:spcPct val="100000"/>
              </a:lnSpc>
              <a:spcBef>
                <a:spcPts val="0"/>
              </a:spcBef>
              <a:spcAft>
                <a:spcPts val="0"/>
              </a:spcAft>
              <a:buSzPts val="1800"/>
              <a:buNone/>
              <a:defRPr sz="1800"/>
            </a:lvl8pPr>
            <a:lvl9pPr lvl="8" algn="r"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75155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2935-27EE-4AF1-AA97-3525B9ABC0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23D4D8-D767-4198-9C03-F8F72954A0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4BD720-FF1E-464D-ADBB-367A8BD79BF9}"/>
              </a:ext>
            </a:extLst>
          </p:cNvPr>
          <p:cNvSpPr>
            <a:spLocks noGrp="1"/>
          </p:cNvSpPr>
          <p:nvPr>
            <p:ph type="dt" sz="half" idx="10"/>
          </p:nvPr>
        </p:nvSpPr>
        <p:spPr/>
        <p:txBody>
          <a:bodyPr/>
          <a:lstStyle/>
          <a:p>
            <a:fld id="{A0299018-CDE4-4A07-ADB2-FF43D39DEA7F}" type="datetimeFigureOut">
              <a:rPr lang="en-GB" smtClean="0"/>
              <a:t>27/09/2025</a:t>
            </a:fld>
            <a:endParaRPr lang="en-GB"/>
          </a:p>
        </p:txBody>
      </p:sp>
      <p:sp>
        <p:nvSpPr>
          <p:cNvPr id="5" name="Footer Placeholder 4">
            <a:extLst>
              <a:ext uri="{FF2B5EF4-FFF2-40B4-BE49-F238E27FC236}">
                <a16:creationId xmlns:a16="http://schemas.microsoft.com/office/drawing/2014/main" id="{8153B2BF-7B37-4BC7-A412-38B2AF453A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97BF02-9D4E-4934-BE39-3664547F9035}"/>
              </a:ext>
            </a:extLst>
          </p:cNvPr>
          <p:cNvSpPr>
            <a:spLocks noGrp="1"/>
          </p:cNvSpPr>
          <p:nvPr>
            <p:ph type="sldNum" sz="quarter" idx="12"/>
          </p:nvPr>
        </p:nvSpPr>
        <p:spPr/>
        <p:txBody>
          <a:bodyPr/>
          <a:lstStyle/>
          <a:p>
            <a:fld id="{6ADBD222-1C8E-4399-90F1-0250AB8AC04E}" type="slidenum">
              <a:rPr lang="en-GB" smtClean="0"/>
              <a:t>‹#›</a:t>
            </a:fld>
            <a:endParaRPr lang="en-GB"/>
          </a:p>
        </p:txBody>
      </p:sp>
    </p:spTree>
    <p:extLst>
      <p:ext uri="{BB962C8B-B14F-4D97-AF65-F5344CB8AC3E}">
        <p14:creationId xmlns:p14="http://schemas.microsoft.com/office/powerpoint/2010/main" val="42649821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5AF48-4961-47ED-89B9-34BD1AFC882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FB5C61-245A-4498-82CE-D6AC976059F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A78EC8-AE64-4258-8345-00D0B4838D67}"/>
              </a:ext>
            </a:extLst>
          </p:cNvPr>
          <p:cNvSpPr>
            <a:spLocks noGrp="1"/>
          </p:cNvSpPr>
          <p:nvPr>
            <p:ph type="dt" sz="half" idx="10"/>
          </p:nvPr>
        </p:nvSpPr>
        <p:spPr/>
        <p:txBody>
          <a:bodyPr/>
          <a:lstStyle/>
          <a:p>
            <a:fld id="{A0299018-CDE4-4A07-ADB2-FF43D39DEA7F}" type="datetimeFigureOut">
              <a:rPr lang="en-GB" smtClean="0"/>
              <a:t>27/09/2025</a:t>
            </a:fld>
            <a:endParaRPr lang="en-GB"/>
          </a:p>
        </p:txBody>
      </p:sp>
      <p:sp>
        <p:nvSpPr>
          <p:cNvPr id="5" name="Footer Placeholder 4">
            <a:extLst>
              <a:ext uri="{FF2B5EF4-FFF2-40B4-BE49-F238E27FC236}">
                <a16:creationId xmlns:a16="http://schemas.microsoft.com/office/drawing/2014/main" id="{CAFDDE99-C37C-46B4-910D-F55C25F41E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D1D0D-9893-4622-AB4D-C9CE52F84FC0}"/>
              </a:ext>
            </a:extLst>
          </p:cNvPr>
          <p:cNvSpPr>
            <a:spLocks noGrp="1"/>
          </p:cNvSpPr>
          <p:nvPr>
            <p:ph type="sldNum" sz="quarter" idx="12"/>
          </p:nvPr>
        </p:nvSpPr>
        <p:spPr/>
        <p:txBody>
          <a:bodyPr/>
          <a:lstStyle/>
          <a:p>
            <a:fld id="{6ADBD222-1C8E-4399-90F1-0250AB8AC04E}" type="slidenum">
              <a:rPr lang="en-GB" smtClean="0"/>
              <a:t>‹#›</a:t>
            </a:fld>
            <a:endParaRPr lang="en-GB"/>
          </a:p>
        </p:txBody>
      </p:sp>
    </p:spTree>
    <p:extLst>
      <p:ext uri="{BB962C8B-B14F-4D97-AF65-F5344CB8AC3E}">
        <p14:creationId xmlns:p14="http://schemas.microsoft.com/office/powerpoint/2010/main" val="385195253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3903D-1CF2-4356-AEDD-BEF4FF534E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5EEB7C-E0DE-443C-9D16-E34FC7801F43}"/>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8C97BD-C133-453B-9EC8-D38B92DF1032}"/>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829891-11B3-4537-AA96-5300B9DEDF2D}"/>
              </a:ext>
            </a:extLst>
          </p:cNvPr>
          <p:cNvSpPr>
            <a:spLocks noGrp="1"/>
          </p:cNvSpPr>
          <p:nvPr>
            <p:ph type="dt" sz="half" idx="10"/>
          </p:nvPr>
        </p:nvSpPr>
        <p:spPr/>
        <p:txBody>
          <a:bodyPr/>
          <a:lstStyle/>
          <a:p>
            <a:fld id="{A0299018-CDE4-4A07-ADB2-FF43D39DEA7F}" type="datetimeFigureOut">
              <a:rPr lang="en-GB" smtClean="0"/>
              <a:t>27/09/2025</a:t>
            </a:fld>
            <a:endParaRPr lang="en-GB"/>
          </a:p>
        </p:txBody>
      </p:sp>
      <p:sp>
        <p:nvSpPr>
          <p:cNvPr id="6" name="Footer Placeholder 5">
            <a:extLst>
              <a:ext uri="{FF2B5EF4-FFF2-40B4-BE49-F238E27FC236}">
                <a16:creationId xmlns:a16="http://schemas.microsoft.com/office/drawing/2014/main" id="{A81118AA-997E-4542-BEE6-A6C1558237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96BF76-F0A7-4934-A56B-1CF3249E9AE9}"/>
              </a:ext>
            </a:extLst>
          </p:cNvPr>
          <p:cNvSpPr>
            <a:spLocks noGrp="1"/>
          </p:cNvSpPr>
          <p:nvPr>
            <p:ph type="sldNum" sz="quarter" idx="12"/>
          </p:nvPr>
        </p:nvSpPr>
        <p:spPr/>
        <p:txBody>
          <a:bodyPr/>
          <a:lstStyle/>
          <a:p>
            <a:fld id="{6ADBD222-1C8E-4399-90F1-0250AB8AC04E}" type="slidenum">
              <a:rPr lang="en-GB" smtClean="0"/>
              <a:t>‹#›</a:t>
            </a:fld>
            <a:endParaRPr lang="en-GB"/>
          </a:p>
        </p:txBody>
      </p:sp>
    </p:spTree>
    <p:extLst>
      <p:ext uri="{BB962C8B-B14F-4D97-AF65-F5344CB8AC3E}">
        <p14:creationId xmlns:p14="http://schemas.microsoft.com/office/powerpoint/2010/main" val="338423726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6B54-092E-4CA4-B47F-2E52120268A1}"/>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7F8EB-7154-4961-AED2-331EB91CCEC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A21F747-75A5-4C22-A89A-54B4A807C2B4}"/>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6445FC-7EA9-4F4A-9B46-375A1690923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2CA8140-8B13-4C69-9C96-591F292B2B65}"/>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A3C432-4347-4D31-B741-66857A6B549A}"/>
              </a:ext>
            </a:extLst>
          </p:cNvPr>
          <p:cNvSpPr>
            <a:spLocks noGrp="1"/>
          </p:cNvSpPr>
          <p:nvPr>
            <p:ph type="dt" sz="half" idx="10"/>
          </p:nvPr>
        </p:nvSpPr>
        <p:spPr/>
        <p:txBody>
          <a:bodyPr/>
          <a:lstStyle/>
          <a:p>
            <a:fld id="{A0299018-CDE4-4A07-ADB2-FF43D39DEA7F}" type="datetimeFigureOut">
              <a:rPr lang="en-GB" smtClean="0"/>
              <a:t>27/09/2025</a:t>
            </a:fld>
            <a:endParaRPr lang="en-GB"/>
          </a:p>
        </p:txBody>
      </p:sp>
      <p:sp>
        <p:nvSpPr>
          <p:cNvPr id="8" name="Footer Placeholder 7">
            <a:extLst>
              <a:ext uri="{FF2B5EF4-FFF2-40B4-BE49-F238E27FC236}">
                <a16:creationId xmlns:a16="http://schemas.microsoft.com/office/drawing/2014/main" id="{9B7CEDA2-0300-4A91-8ACD-14F553EC4E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D3CFE6-837E-426A-AA81-3721527AC9A0}"/>
              </a:ext>
            </a:extLst>
          </p:cNvPr>
          <p:cNvSpPr>
            <a:spLocks noGrp="1"/>
          </p:cNvSpPr>
          <p:nvPr>
            <p:ph type="sldNum" sz="quarter" idx="12"/>
          </p:nvPr>
        </p:nvSpPr>
        <p:spPr/>
        <p:txBody>
          <a:bodyPr/>
          <a:lstStyle/>
          <a:p>
            <a:fld id="{6ADBD222-1C8E-4399-90F1-0250AB8AC04E}" type="slidenum">
              <a:rPr lang="en-GB" smtClean="0"/>
              <a:t>‹#›</a:t>
            </a:fld>
            <a:endParaRPr lang="en-GB"/>
          </a:p>
        </p:txBody>
      </p:sp>
    </p:spTree>
    <p:extLst>
      <p:ext uri="{BB962C8B-B14F-4D97-AF65-F5344CB8AC3E}">
        <p14:creationId xmlns:p14="http://schemas.microsoft.com/office/powerpoint/2010/main" val="21147504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303B-6778-44CB-9E0D-00787E96A8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2C045E-0D25-4FF4-A2B1-C4BE82C8846A}"/>
              </a:ext>
            </a:extLst>
          </p:cNvPr>
          <p:cNvSpPr>
            <a:spLocks noGrp="1"/>
          </p:cNvSpPr>
          <p:nvPr>
            <p:ph type="dt" sz="half" idx="10"/>
          </p:nvPr>
        </p:nvSpPr>
        <p:spPr/>
        <p:txBody>
          <a:bodyPr/>
          <a:lstStyle/>
          <a:p>
            <a:fld id="{A0299018-CDE4-4A07-ADB2-FF43D39DEA7F}" type="datetimeFigureOut">
              <a:rPr lang="en-GB" smtClean="0"/>
              <a:t>27/09/2025</a:t>
            </a:fld>
            <a:endParaRPr lang="en-GB"/>
          </a:p>
        </p:txBody>
      </p:sp>
      <p:sp>
        <p:nvSpPr>
          <p:cNvPr id="4" name="Footer Placeholder 3">
            <a:extLst>
              <a:ext uri="{FF2B5EF4-FFF2-40B4-BE49-F238E27FC236}">
                <a16:creationId xmlns:a16="http://schemas.microsoft.com/office/drawing/2014/main" id="{D734C064-F6D8-4197-9D20-00EDB87DF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FF0FAA-0DBC-4F59-A392-A3DE344CE885}"/>
              </a:ext>
            </a:extLst>
          </p:cNvPr>
          <p:cNvSpPr>
            <a:spLocks noGrp="1"/>
          </p:cNvSpPr>
          <p:nvPr>
            <p:ph type="sldNum" sz="quarter" idx="12"/>
          </p:nvPr>
        </p:nvSpPr>
        <p:spPr/>
        <p:txBody>
          <a:bodyPr/>
          <a:lstStyle/>
          <a:p>
            <a:fld id="{6ADBD222-1C8E-4399-90F1-0250AB8AC04E}" type="slidenum">
              <a:rPr lang="en-GB" smtClean="0"/>
              <a:t>‹#›</a:t>
            </a:fld>
            <a:endParaRPr lang="en-GB"/>
          </a:p>
        </p:txBody>
      </p:sp>
    </p:spTree>
    <p:extLst>
      <p:ext uri="{BB962C8B-B14F-4D97-AF65-F5344CB8AC3E}">
        <p14:creationId xmlns:p14="http://schemas.microsoft.com/office/powerpoint/2010/main" val="26124994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9D6B45-297B-425D-B968-A000EC0B1164}"/>
              </a:ext>
            </a:extLst>
          </p:cNvPr>
          <p:cNvSpPr>
            <a:spLocks noGrp="1"/>
          </p:cNvSpPr>
          <p:nvPr>
            <p:ph type="dt" sz="half" idx="10"/>
          </p:nvPr>
        </p:nvSpPr>
        <p:spPr/>
        <p:txBody>
          <a:bodyPr/>
          <a:lstStyle/>
          <a:p>
            <a:fld id="{A0299018-CDE4-4A07-ADB2-FF43D39DEA7F}" type="datetimeFigureOut">
              <a:rPr lang="en-GB" smtClean="0"/>
              <a:t>27/09/2025</a:t>
            </a:fld>
            <a:endParaRPr lang="en-GB"/>
          </a:p>
        </p:txBody>
      </p:sp>
      <p:sp>
        <p:nvSpPr>
          <p:cNvPr id="3" name="Footer Placeholder 2">
            <a:extLst>
              <a:ext uri="{FF2B5EF4-FFF2-40B4-BE49-F238E27FC236}">
                <a16:creationId xmlns:a16="http://schemas.microsoft.com/office/drawing/2014/main" id="{96C2CA20-8A2C-4C27-BA60-07F2D44570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C64EE2-7018-4986-B84A-4BA0F29DE5B6}"/>
              </a:ext>
            </a:extLst>
          </p:cNvPr>
          <p:cNvSpPr>
            <a:spLocks noGrp="1"/>
          </p:cNvSpPr>
          <p:nvPr>
            <p:ph type="sldNum" sz="quarter" idx="12"/>
          </p:nvPr>
        </p:nvSpPr>
        <p:spPr/>
        <p:txBody>
          <a:bodyPr/>
          <a:lstStyle/>
          <a:p>
            <a:fld id="{6ADBD222-1C8E-4399-90F1-0250AB8AC04E}" type="slidenum">
              <a:rPr lang="en-GB" smtClean="0"/>
              <a:t>‹#›</a:t>
            </a:fld>
            <a:endParaRPr lang="en-GB"/>
          </a:p>
        </p:txBody>
      </p:sp>
    </p:spTree>
    <p:extLst>
      <p:ext uri="{BB962C8B-B14F-4D97-AF65-F5344CB8AC3E}">
        <p14:creationId xmlns:p14="http://schemas.microsoft.com/office/powerpoint/2010/main" val="243888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3E4F-C46A-424A-A40E-AA09279A411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D51E23-9837-41F8-A9F5-FDFDA07AA52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0FB2C1-1FAB-4839-85D0-CB0BB0C291E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343DAE7-C985-4762-9244-3123F2ADE856}"/>
              </a:ext>
            </a:extLst>
          </p:cNvPr>
          <p:cNvSpPr>
            <a:spLocks noGrp="1"/>
          </p:cNvSpPr>
          <p:nvPr>
            <p:ph type="dt" sz="half" idx="10"/>
          </p:nvPr>
        </p:nvSpPr>
        <p:spPr/>
        <p:txBody>
          <a:bodyPr/>
          <a:lstStyle/>
          <a:p>
            <a:fld id="{A0299018-CDE4-4A07-ADB2-FF43D39DEA7F}" type="datetimeFigureOut">
              <a:rPr lang="en-GB" smtClean="0"/>
              <a:t>27/09/2025</a:t>
            </a:fld>
            <a:endParaRPr lang="en-GB"/>
          </a:p>
        </p:txBody>
      </p:sp>
      <p:sp>
        <p:nvSpPr>
          <p:cNvPr id="6" name="Footer Placeholder 5">
            <a:extLst>
              <a:ext uri="{FF2B5EF4-FFF2-40B4-BE49-F238E27FC236}">
                <a16:creationId xmlns:a16="http://schemas.microsoft.com/office/drawing/2014/main" id="{1DCD3D06-F982-4C4D-A60E-B276DA468E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89EEC2-AE5C-42F6-AF00-DBC8B28102FD}"/>
              </a:ext>
            </a:extLst>
          </p:cNvPr>
          <p:cNvSpPr>
            <a:spLocks noGrp="1"/>
          </p:cNvSpPr>
          <p:nvPr>
            <p:ph type="sldNum" sz="quarter" idx="12"/>
          </p:nvPr>
        </p:nvSpPr>
        <p:spPr/>
        <p:txBody>
          <a:bodyPr/>
          <a:lstStyle/>
          <a:p>
            <a:fld id="{6ADBD222-1C8E-4399-90F1-0250AB8AC04E}" type="slidenum">
              <a:rPr lang="en-GB" smtClean="0"/>
              <a:t>‹#›</a:t>
            </a:fld>
            <a:endParaRPr lang="en-GB"/>
          </a:p>
        </p:txBody>
      </p:sp>
    </p:spTree>
    <p:extLst>
      <p:ext uri="{BB962C8B-B14F-4D97-AF65-F5344CB8AC3E}">
        <p14:creationId xmlns:p14="http://schemas.microsoft.com/office/powerpoint/2010/main" val="319093854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DCA15-3582-4325-8773-B7844F05829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95B714-4651-4343-A536-6D752FABFF6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7C0D658-7017-4450-926E-879FD094C49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7A73562-4417-4E78-B356-1A05E021C7D4}"/>
              </a:ext>
            </a:extLst>
          </p:cNvPr>
          <p:cNvSpPr>
            <a:spLocks noGrp="1"/>
          </p:cNvSpPr>
          <p:nvPr>
            <p:ph type="dt" sz="half" idx="10"/>
          </p:nvPr>
        </p:nvSpPr>
        <p:spPr/>
        <p:txBody>
          <a:bodyPr/>
          <a:lstStyle/>
          <a:p>
            <a:fld id="{A0299018-CDE4-4A07-ADB2-FF43D39DEA7F}" type="datetimeFigureOut">
              <a:rPr lang="en-GB" smtClean="0"/>
              <a:t>27/09/2025</a:t>
            </a:fld>
            <a:endParaRPr lang="en-GB"/>
          </a:p>
        </p:txBody>
      </p:sp>
      <p:sp>
        <p:nvSpPr>
          <p:cNvPr id="6" name="Footer Placeholder 5">
            <a:extLst>
              <a:ext uri="{FF2B5EF4-FFF2-40B4-BE49-F238E27FC236}">
                <a16:creationId xmlns:a16="http://schemas.microsoft.com/office/drawing/2014/main" id="{1040DB7A-EDF3-47F8-BE9A-8676FE1E99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16C055-3773-4263-863C-3381EA6FFE7D}"/>
              </a:ext>
            </a:extLst>
          </p:cNvPr>
          <p:cNvSpPr>
            <a:spLocks noGrp="1"/>
          </p:cNvSpPr>
          <p:nvPr>
            <p:ph type="sldNum" sz="quarter" idx="12"/>
          </p:nvPr>
        </p:nvSpPr>
        <p:spPr/>
        <p:txBody>
          <a:bodyPr/>
          <a:lstStyle/>
          <a:p>
            <a:fld id="{6ADBD222-1C8E-4399-90F1-0250AB8AC04E}" type="slidenum">
              <a:rPr lang="en-GB" smtClean="0"/>
              <a:t>‹#›</a:t>
            </a:fld>
            <a:endParaRPr lang="en-GB"/>
          </a:p>
        </p:txBody>
      </p:sp>
    </p:spTree>
    <p:extLst>
      <p:ext uri="{BB962C8B-B14F-4D97-AF65-F5344CB8AC3E}">
        <p14:creationId xmlns:p14="http://schemas.microsoft.com/office/powerpoint/2010/main" val="286934161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B3B36-D0C2-40CF-A178-A646E35D629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8BD783-4908-4D16-9D9A-E3361DF297B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6CC678-5ECA-4D30-95EC-2C66CA4A17E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299018-CDE4-4A07-ADB2-FF43D39DEA7F}" type="datetimeFigureOut">
              <a:rPr lang="en-GB" smtClean="0"/>
              <a:t>27/09/2025</a:t>
            </a:fld>
            <a:endParaRPr lang="en-GB"/>
          </a:p>
        </p:txBody>
      </p:sp>
      <p:sp>
        <p:nvSpPr>
          <p:cNvPr id="5" name="Footer Placeholder 4">
            <a:extLst>
              <a:ext uri="{FF2B5EF4-FFF2-40B4-BE49-F238E27FC236}">
                <a16:creationId xmlns:a16="http://schemas.microsoft.com/office/drawing/2014/main" id="{34708558-929B-470F-B849-294350919D3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EFB456-B308-4853-AF7F-56027DFCF7B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ADBD222-1C8E-4399-90F1-0250AB8AC04E}" type="slidenum">
              <a:rPr lang="en-GB" smtClean="0"/>
              <a:t>‹#›</a:t>
            </a:fld>
            <a:endParaRPr lang="en-GB"/>
          </a:p>
        </p:txBody>
      </p:sp>
    </p:spTree>
    <p:extLst>
      <p:ext uri="{BB962C8B-B14F-4D97-AF65-F5344CB8AC3E}">
        <p14:creationId xmlns:p14="http://schemas.microsoft.com/office/powerpoint/2010/main" val="427021794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2" r:id="rId12"/>
    <p:sldLayoutId id="2147483693" r:id="rId13"/>
    <p:sldLayoutId id="2147483696" r:id="rId14"/>
    <p:sldLayoutId id="2147483700" r:id="rId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70"/>
        <p:cNvGrpSpPr/>
        <p:nvPr/>
      </p:nvGrpSpPr>
      <p:grpSpPr>
        <a:xfrm>
          <a:off x="0" y="0"/>
          <a:ext cx="0" cy="0"/>
          <a:chOff x="0" y="0"/>
          <a:chExt cx="0" cy="0"/>
        </a:xfrm>
      </p:grpSpPr>
      <p:sp>
        <p:nvSpPr>
          <p:cNvPr id="271" name="Google Shape;271;p32"/>
          <p:cNvSpPr txBox="1">
            <a:spLocks noGrp="1"/>
          </p:cNvSpPr>
          <p:nvPr>
            <p:ph type="ctrTitle"/>
          </p:nvPr>
        </p:nvSpPr>
        <p:spPr>
          <a:xfrm>
            <a:off x="868680" y="1222979"/>
            <a:ext cx="7406640" cy="2492183"/>
          </a:xfrm>
          <a:prstGeom prst="rect">
            <a:avLst/>
          </a:prstGeom>
          <a:solidFill>
            <a:schemeClr val="tx2">
              <a:lumMod val="20000"/>
              <a:lumOff val="80000"/>
            </a:schemeClr>
          </a:solidFill>
        </p:spPr>
        <p:txBody>
          <a:bodyPr spcFirstLastPara="1" wrap="square" lIns="91425" tIns="91425" rIns="91425" bIns="91425" anchor="ctr" anchorCtr="0">
            <a:noAutofit/>
          </a:bodyPr>
          <a:lstStyle/>
          <a:p>
            <a:r>
              <a:rPr lang="en-GB" sz="5400" b="1" dirty="0"/>
              <a:t>Corporate Communication &amp; contemporary Business Challenges</a:t>
            </a:r>
            <a:endParaRPr sz="5400" dirty="0"/>
          </a:p>
        </p:txBody>
      </p:sp>
      <p:sp>
        <p:nvSpPr>
          <p:cNvPr id="272" name="Google Shape;272;p32"/>
          <p:cNvSpPr txBox="1">
            <a:spLocks noGrp="1"/>
          </p:cNvSpPr>
          <p:nvPr>
            <p:ph type="subTitle" idx="1"/>
          </p:nvPr>
        </p:nvSpPr>
        <p:spPr>
          <a:xfrm>
            <a:off x="3183673" y="4522589"/>
            <a:ext cx="5960327" cy="1241822"/>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GB" dirty="0"/>
              <a:t>LECTURE 1</a:t>
            </a:r>
          </a:p>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8014-AA41-483A-B701-A8CF80E16BD4}"/>
              </a:ext>
            </a:extLst>
          </p:cNvPr>
          <p:cNvSpPr>
            <a:spLocks noGrp="1"/>
          </p:cNvSpPr>
          <p:nvPr>
            <p:ph type="title"/>
          </p:nvPr>
        </p:nvSpPr>
        <p:spPr/>
        <p:txBody>
          <a:bodyPr/>
          <a:lstStyle/>
          <a:p>
            <a:r>
              <a:rPr lang="en-GB" dirty="0">
                <a:latin typeface="+mn-lt"/>
              </a:rPr>
              <a:t>The result of this campaign……</a:t>
            </a:r>
          </a:p>
        </p:txBody>
      </p:sp>
      <p:sp>
        <p:nvSpPr>
          <p:cNvPr id="3" name="TextBox 2">
            <a:extLst>
              <a:ext uri="{FF2B5EF4-FFF2-40B4-BE49-F238E27FC236}">
                <a16:creationId xmlns:a16="http://schemas.microsoft.com/office/drawing/2014/main" id="{15BE8B87-FC08-447D-9D80-04B2B1E53498}"/>
              </a:ext>
            </a:extLst>
          </p:cNvPr>
          <p:cNvSpPr txBox="1"/>
          <p:nvPr/>
        </p:nvSpPr>
        <p:spPr>
          <a:xfrm>
            <a:off x="716573" y="1447591"/>
            <a:ext cx="6172200" cy="2776401"/>
          </a:xfrm>
          <a:prstGeom prst="rect">
            <a:avLst/>
          </a:prstGeom>
          <a:solidFill>
            <a:schemeClr val="accent1">
              <a:lumMod val="40000"/>
              <a:lumOff val="60000"/>
            </a:schemeClr>
          </a:solidFill>
        </p:spPr>
        <p:txBody>
          <a:bodyPr wrap="square" rtlCol="0">
            <a:spAutoFit/>
          </a:bodyPr>
          <a:lstStyle/>
          <a:p>
            <a:pPr algn="just">
              <a:lnSpc>
                <a:spcPct val="200000"/>
              </a:lnSpc>
            </a:pPr>
            <a:r>
              <a:rPr lang="en-GB" sz="1800" dirty="0"/>
              <a:t>Greenpeace prevented the action of getting it sunk</a:t>
            </a:r>
          </a:p>
          <a:p>
            <a:pPr algn="just">
              <a:lnSpc>
                <a:spcPct val="200000"/>
              </a:lnSpc>
            </a:pPr>
            <a:endParaRPr lang="en-GB" sz="1800" dirty="0"/>
          </a:p>
          <a:p>
            <a:pPr algn="just">
              <a:lnSpc>
                <a:spcPct val="200000"/>
              </a:lnSpc>
            </a:pPr>
            <a:r>
              <a:rPr lang="en-GB" sz="1800" dirty="0"/>
              <a:t>Highlighted Environmental Concern</a:t>
            </a:r>
          </a:p>
          <a:p>
            <a:pPr algn="just">
              <a:lnSpc>
                <a:spcPct val="200000"/>
              </a:lnSpc>
            </a:pPr>
            <a:endParaRPr lang="en-GB" sz="1800" dirty="0"/>
          </a:p>
          <a:p>
            <a:pPr algn="just">
              <a:lnSpc>
                <a:spcPct val="200000"/>
              </a:lnSpc>
            </a:pPr>
            <a:r>
              <a:rPr lang="en-GB" sz="1800" dirty="0"/>
              <a:t>Vilified the image of Shell in the minds of people</a:t>
            </a:r>
          </a:p>
        </p:txBody>
      </p:sp>
    </p:spTree>
    <p:extLst>
      <p:ext uri="{BB962C8B-B14F-4D97-AF65-F5344CB8AC3E}">
        <p14:creationId xmlns:p14="http://schemas.microsoft.com/office/powerpoint/2010/main" val="401985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5DE1-0880-4F48-B504-A1DD98A7129E}"/>
              </a:ext>
            </a:extLst>
          </p:cNvPr>
          <p:cNvSpPr>
            <a:spLocks noGrp="1"/>
          </p:cNvSpPr>
          <p:nvPr>
            <p:ph type="title"/>
          </p:nvPr>
        </p:nvSpPr>
        <p:spPr/>
        <p:txBody>
          <a:bodyPr>
            <a:normAutofit/>
          </a:bodyPr>
          <a:lstStyle/>
          <a:p>
            <a:pPr algn="ctr"/>
            <a:r>
              <a:rPr lang="en-US" sz="4000" dirty="0">
                <a:highlight>
                  <a:srgbClr val="FFFF00"/>
                </a:highlight>
                <a:latin typeface="+mn-lt"/>
              </a:rPr>
              <a:t>Pharmaceutical industry</a:t>
            </a:r>
            <a:endParaRPr lang="en-CA" sz="4000" dirty="0">
              <a:highlight>
                <a:srgbClr val="FFFF00"/>
              </a:highlight>
              <a:latin typeface="+mn-lt"/>
            </a:endParaRPr>
          </a:p>
        </p:txBody>
      </p:sp>
      <p:sp>
        <p:nvSpPr>
          <p:cNvPr id="3" name="Rectangle 2">
            <a:extLst>
              <a:ext uri="{FF2B5EF4-FFF2-40B4-BE49-F238E27FC236}">
                <a16:creationId xmlns:a16="http://schemas.microsoft.com/office/drawing/2014/main" id="{E1AE763D-4626-42EF-A7FB-32A26329AFB6}"/>
              </a:ext>
            </a:extLst>
          </p:cNvPr>
          <p:cNvSpPr/>
          <p:nvPr/>
        </p:nvSpPr>
        <p:spPr>
          <a:xfrm>
            <a:off x="551350" y="1536118"/>
            <a:ext cx="8421200" cy="2893100"/>
          </a:xfrm>
          <a:prstGeom prst="rect">
            <a:avLst/>
          </a:prstGeom>
        </p:spPr>
        <p:txBody>
          <a:bodyPr wrap="square">
            <a:spAutoFit/>
          </a:bodyPr>
          <a:lstStyle/>
          <a:p>
            <a:pPr marL="342900" indent="-342900">
              <a:buFont typeface="Wingdings" panose="05000000000000000000" pitchFamily="2" charset="2"/>
              <a:buChar char="v"/>
            </a:pPr>
            <a:r>
              <a:rPr lang="en-US" sz="2400" dirty="0">
                <a:latin typeface="+mn-lt"/>
              </a:rPr>
              <a:t>Prices issue of pharmaceutical industry</a:t>
            </a:r>
          </a:p>
          <a:p>
            <a:endParaRPr lang="en-US" sz="2400" dirty="0">
              <a:latin typeface="+mn-lt"/>
            </a:endParaRPr>
          </a:p>
          <a:p>
            <a:pPr marL="342900" indent="-342900">
              <a:buFont typeface="Wingdings" panose="05000000000000000000" pitchFamily="2" charset="2"/>
              <a:buChar char="v"/>
            </a:pPr>
            <a:r>
              <a:rPr lang="en-US" sz="2400" dirty="0">
                <a:latin typeface="+mn-lt"/>
              </a:rPr>
              <a:t>Theatrical sit-ins at targeted firms such as Pfizer, Merck, and GlaxoSmithKline</a:t>
            </a:r>
          </a:p>
          <a:p>
            <a:endParaRPr lang="en-US" sz="2400" dirty="0">
              <a:latin typeface="+mn-lt"/>
            </a:endParaRPr>
          </a:p>
          <a:p>
            <a:pPr marL="342900" indent="-342900">
              <a:buFont typeface="Wingdings" panose="05000000000000000000" pitchFamily="2" charset="2"/>
              <a:buChar char="v"/>
            </a:pPr>
            <a:r>
              <a:rPr lang="en-US" sz="2400" dirty="0">
                <a:latin typeface="+mn-lt"/>
              </a:rPr>
              <a:t>Developing mock ads, posters, and other incendiary communications</a:t>
            </a:r>
          </a:p>
          <a:p>
            <a:endParaRPr lang="en-US" dirty="0"/>
          </a:p>
        </p:txBody>
      </p:sp>
    </p:spTree>
    <p:extLst>
      <p:ext uri="{BB962C8B-B14F-4D97-AF65-F5344CB8AC3E}">
        <p14:creationId xmlns:p14="http://schemas.microsoft.com/office/powerpoint/2010/main" val="1374816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373DD-9202-41FD-8E29-D82BDF492AE6}"/>
              </a:ext>
            </a:extLst>
          </p:cNvPr>
          <p:cNvSpPr>
            <a:spLocks noGrp="1"/>
          </p:cNvSpPr>
          <p:nvPr>
            <p:ph type="title"/>
          </p:nvPr>
        </p:nvSpPr>
        <p:spPr/>
        <p:txBody>
          <a:bodyPr/>
          <a:lstStyle/>
          <a:p>
            <a:pPr algn="ctr"/>
            <a:r>
              <a:rPr lang="en-CA" dirty="0">
                <a:highlight>
                  <a:srgbClr val="FFFF00"/>
                </a:highlight>
                <a:latin typeface="+mn-lt"/>
              </a:rPr>
              <a:t>Fragmentation</a:t>
            </a:r>
          </a:p>
        </p:txBody>
      </p:sp>
      <p:sp>
        <p:nvSpPr>
          <p:cNvPr id="4" name="TextBox 3">
            <a:extLst>
              <a:ext uri="{FF2B5EF4-FFF2-40B4-BE49-F238E27FC236}">
                <a16:creationId xmlns:a16="http://schemas.microsoft.com/office/drawing/2014/main" id="{C5B62F08-BB52-4862-90D4-96C6FD99EC1E}"/>
              </a:ext>
            </a:extLst>
          </p:cNvPr>
          <p:cNvSpPr txBox="1"/>
          <p:nvPr/>
        </p:nvSpPr>
        <p:spPr>
          <a:xfrm>
            <a:off x="2072640" y="1910030"/>
            <a:ext cx="5410200" cy="1323439"/>
          </a:xfrm>
          <a:prstGeom prst="rect">
            <a:avLst/>
          </a:prstGeom>
          <a:noFill/>
        </p:spPr>
        <p:txBody>
          <a:bodyPr wrap="square" rtlCol="0">
            <a:spAutoFit/>
          </a:bodyPr>
          <a:lstStyle/>
          <a:p>
            <a:pPr algn="just"/>
            <a:r>
              <a:rPr lang="en-US" sz="2000" dirty="0"/>
              <a:t>Different departments, channels, or offices in different places say things in different ways, so the overall message feels broken or confusing.</a:t>
            </a:r>
            <a:endParaRPr lang="en-CA" sz="2000" dirty="0"/>
          </a:p>
        </p:txBody>
      </p:sp>
    </p:spTree>
    <p:extLst>
      <p:ext uri="{BB962C8B-B14F-4D97-AF65-F5344CB8AC3E}">
        <p14:creationId xmlns:p14="http://schemas.microsoft.com/office/powerpoint/2010/main" val="326768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p36"/>
          <p:cNvSpPr txBox="1">
            <a:spLocks noGrp="1"/>
          </p:cNvSpPr>
          <p:nvPr>
            <p:ph type="title"/>
          </p:nvPr>
        </p:nvSpPr>
        <p:spPr>
          <a:xfrm>
            <a:off x="471296" y="123727"/>
            <a:ext cx="7717500" cy="478200"/>
          </a:xfrm>
          <a:prstGeom prst="rect">
            <a:avLst/>
          </a:prstGeom>
        </p:spPr>
        <p:txBody>
          <a:bodyPr spcFirstLastPara="1" wrap="square" lIns="91425" tIns="91425" rIns="91425" bIns="91425" anchor="ctr" anchorCtr="0">
            <a:noAutofit/>
          </a:bodyPr>
          <a:lstStyle/>
          <a:p>
            <a:pPr lvl="0"/>
            <a:r>
              <a:rPr lang="en-GB" dirty="0"/>
              <a:t>Consequences of Fragmentation</a:t>
            </a:r>
            <a:endParaRPr dirty="0"/>
          </a:p>
        </p:txBody>
      </p:sp>
      <p:sp>
        <p:nvSpPr>
          <p:cNvPr id="337" name="Google Shape;337;p36"/>
          <p:cNvSpPr txBox="1"/>
          <p:nvPr/>
        </p:nvSpPr>
        <p:spPr>
          <a:xfrm>
            <a:off x="1109100" y="1729935"/>
            <a:ext cx="2174100" cy="392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sz="2000" dirty="0">
              <a:solidFill>
                <a:schemeClr val="accent4"/>
              </a:solidFill>
              <a:latin typeface="Calistoga"/>
              <a:ea typeface="Calistoga"/>
              <a:cs typeface="Calistoga"/>
              <a:sym typeface="Calistoga"/>
            </a:endParaRPr>
          </a:p>
        </p:txBody>
      </p:sp>
      <p:sp>
        <p:nvSpPr>
          <p:cNvPr id="339" name="Google Shape;339;p36"/>
          <p:cNvSpPr txBox="1"/>
          <p:nvPr/>
        </p:nvSpPr>
        <p:spPr>
          <a:xfrm>
            <a:off x="3049478" y="1488572"/>
            <a:ext cx="4247339" cy="477900"/>
          </a:xfrm>
          <a:prstGeom prst="rect">
            <a:avLst/>
          </a:prstGeom>
          <a:noFill/>
          <a:ln>
            <a:noFill/>
          </a:ln>
        </p:spPr>
        <p:txBody>
          <a:bodyPr spcFirstLastPara="1" wrap="square" lIns="91425" tIns="91425" rIns="91425" bIns="91425" anchor="t" anchorCtr="0">
            <a:noAutofit/>
          </a:bodyPr>
          <a:lstStyle/>
          <a:p>
            <a:pPr lvl="0"/>
            <a:r>
              <a:rPr lang="en-GB" sz="2400" dirty="0">
                <a:solidFill>
                  <a:schemeClr val="tx1"/>
                </a:solidFill>
                <a:latin typeface="Chivo"/>
                <a:ea typeface="Chivo"/>
                <a:cs typeface="Chivo"/>
                <a:sym typeface="Chivo"/>
              </a:rPr>
              <a:t>Contradictory Messages</a:t>
            </a:r>
            <a:endParaRPr sz="2400" dirty="0">
              <a:solidFill>
                <a:schemeClr val="tx1"/>
              </a:solidFill>
              <a:latin typeface="Chivo"/>
              <a:ea typeface="Chivo"/>
              <a:cs typeface="Chivo"/>
              <a:sym typeface="Chivo"/>
            </a:endParaRPr>
          </a:p>
        </p:txBody>
      </p:sp>
      <p:sp>
        <p:nvSpPr>
          <p:cNvPr id="340" name="Google Shape;340;p36"/>
          <p:cNvSpPr txBox="1"/>
          <p:nvPr/>
        </p:nvSpPr>
        <p:spPr>
          <a:xfrm>
            <a:off x="3049478" y="2400137"/>
            <a:ext cx="5839909" cy="477900"/>
          </a:xfrm>
          <a:prstGeom prst="rect">
            <a:avLst/>
          </a:prstGeom>
          <a:noFill/>
          <a:ln>
            <a:noFill/>
          </a:ln>
        </p:spPr>
        <p:txBody>
          <a:bodyPr spcFirstLastPara="1" wrap="square" lIns="91425" tIns="91425" rIns="91425" bIns="91425" anchor="t" anchorCtr="0">
            <a:noAutofit/>
          </a:bodyPr>
          <a:lstStyle/>
          <a:p>
            <a:pPr lvl="0"/>
            <a:r>
              <a:rPr lang="en-GB" sz="2400" dirty="0">
                <a:solidFill>
                  <a:schemeClr val="tx1"/>
                </a:solidFill>
                <a:latin typeface="Chivo"/>
                <a:ea typeface="Chivo"/>
                <a:cs typeface="Chivo"/>
                <a:sym typeface="Chivo"/>
              </a:rPr>
              <a:t>Geographical and Departmental Contradictions</a:t>
            </a:r>
            <a:endParaRPr sz="2400" dirty="0">
              <a:solidFill>
                <a:schemeClr val="tx1"/>
              </a:solidFill>
              <a:latin typeface="Chivo"/>
              <a:ea typeface="Chivo"/>
              <a:cs typeface="Chivo"/>
              <a:sym typeface="Chivo"/>
            </a:endParaRPr>
          </a:p>
        </p:txBody>
      </p:sp>
      <p:sp>
        <p:nvSpPr>
          <p:cNvPr id="343" name="Google Shape;343;p36"/>
          <p:cNvSpPr txBox="1"/>
          <p:nvPr/>
        </p:nvSpPr>
        <p:spPr>
          <a:xfrm>
            <a:off x="2613825" y="3428683"/>
            <a:ext cx="4840168" cy="477900"/>
          </a:xfrm>
          <a:prstGeom prst="rect">
            <a:avLst/>
          </a:prstGeom>
          <a:noFill/>
          <a:ln>
            <a:noFill/>
          </a:ln>
        </p:spPr>
        <p:txBody>
          <a:bodyPr spcFirstLastPara="1" wrap="square" lIns="91425" tIns="91425" rIns="91425" bIns="91425" anchor="t" anchorCtr="0">
            <a:noAutofit/>
          </a:bodyPr>
          <a:lstStyle/>
          <a:p>
            <a:pPr lvl="0" algn="r"/>
            <a:r>
              <a:rPr lang="en-GB" sz="2400" dirty="0">
                <a:solidFill>
                  <a:schemeClr val="tx1"/>
                </a:solidFill>
                <a:latin typeface="Chivo"/>
                <a:ea typeface="Chivo"/>
                <a:cs typeface="Chivo"/>
                <a:sym typeface="Chivo"/>
              </a:rPr>
              <a:t>Inconsistent Corporate Image</a:t>
            </a:r>
            <a:endParaRPr sz="2400" dirty="0">
              <a:solidFill>
                <a:schemeClr val="tx1"/>
              </a:solidFill>
              <a:latin typeface="Chivo"/>
              <a:ea typeface="Chivo"/>
              <a:cs typeface="Chivo"/>
              <a:sym typeface="Chivo"/>
            </a:endParaRPr>
          </a:p>
        </p:txBody>
      </p:sp>
      <p:sp>
        <p:nvSpPr>
          <p:cNvPr id="344" name="Google Shape;344;p36"/>
          <p:cNvSpPr txBox="1"/>
          <p:nvPr/>
        </p:nvSpPr>
        <p:spPr>
          <a:xfrm>
            <a:off x="3049478" y="4307873"/>
            <a:ext cx="5458721" cy="477900"/>
          </a:xfrm>
          <a:prstGeom prst="rect">
            <a:avLst/>
          </a:prstGeom>
          <a:noFill/>
          <a:ln>
            <a:noFill/>
          </a:ln>
        </p:spPr>
        <p:txBody>
          <a:bodyPr spcFirstLastPara="1" wrap="square" lIns="91425" tIns="91425" rIns="91425" bIns="91425" anchor="t" anchorCtr="0">
            <a:noAutofit/>
          </a:bodyPr>
          <a:lstStyle/>
          <a:p>
            <a:pPr lvl="0"/>
            <a:r>
              <a:rPr lang="en-GB" sz="2400" dirty="0">
                <a:solidFill>
                  <a:schemeClr val="tx1"/>
                </a:solidFill>
                <a:latin typeface="Chivo"/>
                <a:ea typeface="Chivo"/>
                <a:cs typeface="Chivo"/>
                <a:sym typeface="Chivo"/>
              </a:rPr>
              <a:t>Impaired Stakeholder Relations</a:t>
            </a:r>
            <a:endParaRPr sz="2400" dirty="0">
              <a:solidFill>
                <a:schemeClr val="tx1"/>
              </a:solidFill>
              <a:latin typeface="Chivo"/>
              <a:ea typeface="Chivo"/>
              <a:cs typeface="Chivo"/>
              <a:sym typeface="Chivo"/>
            </a:endParaRPr>
          </a:p>
        </p:txBody>
      </p:sp>
      <p:sp>
        <p:nvSpPr>
          <p:cNvPr id="345" name="Google Shape;345;p36"/>
          <p:cNvSpPr/>
          <p:nvPr/>
        </p:nvSpPr>
        <p:spPr>
          <a:xfrm>
            <a:off x="1847183" y="1324858"/>
            <a:ext cx="838200" cy="838200"/>
          </a:xfrm>
          <a:prstGeom prst="ellipse">
            <a:avLst/>
          </a:pr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2"/>
                </a:solidFill>
                <a:latin typeface="Calistoga"/>
                <a:ea typeface="Calistoga"/>
                <a:cs typeface="Calistoga"/>
                <a:sym typeface="Calistoga"/>
              </a:rPr>
              <a:t>01</a:t>
            </a:r>
            <a:endParaRPr sz="2400" dirty="0">
              <a:solidFill>
                <a:schemeClr val="dk2"/>
              </a:solidFill>
              <a:latin typeface="Calistoga"/>
              <a:ea typeface="Calistoga"/>
              <a:cs typeface="Calistoga"/>
              <a:sym typeface="Calistoga"/>
            </a:endParaRPr>
          </a:p>
        </p:txBody>
      </p:sp>
      <p:sp>
        <p:nvSpPr>
          <p:cNvPr id="346" name="Google Shape;346;p36"/>
          <p:cNvSpPr/>
          <p:nvPr/>
        </p:nvSpPr>
        <p:spPr>
          <a:xfrm>
            <a:off x="1847183" y="2312381"/>
            <a:ext cx="838200" cy="838200"/>
          </a:xfrm>
          <a:prstGeom prst="ellipse">
            <a:avLst/>
          </a:pr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2"/>
                </a:solidFill>
                <a:latin typeface="Calistoga"/>
                <a:ea typeface="Calistoga"/>
                <a:cs typeface="Calistoga"/>
                <a:sym typeface="Calistoga"/>
              </a:rPr>
              <a:t>02</a:t>
            </a:r>
            <a:endParaRPr sz="2400" dirty="0">
              <a:solidFill>
                <a:schemeClr val="dk2"/>
              </a:solidFill>
              <a:latin typeface="Calistoga"/>
              <a:ea typeface="Calistoga"/>
              <a:cs typeface="Calistoga"/>
              <a:sym typeface="Calistoga"/>
            </a:endParaRPr>
          </a:p>
        </p:txBody>
      </p:sp>
      <p:sp>
        <p:nvSpPr>
          <p:cNvPr id="347" name="Google Shape;347;p36"/>
          <p:cNvSpPr/>
          <p:nvPr/>
        </p:nvSpPr>
        <p:spPr>
          <a:xfrm>
            <a:off x="1847183" y="3235648"/>
            <a:ext cx="838200" cy="838200"/>
          </a:xfrm>
          <a:prstGeom prst="ellipse">
            <a:avLst/>
          </a:pr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2"/>
                </a:solidFill>
                <a:latin typeface="Calistoga"/>
                <a:ea typeface="Calistoga"/>
                <a:cs typeface="Calistoga"/>
                <a:sym typeface="Calistoga"/>
              </a:rPr>
              <a:t>03</a:t>
            </a:r>
            <a:endParaRPr sz="2400">
              <a:solidFill>
                <a:schemeClr val="dk2"/>
              </a:solidFill>
              <a:latin typeface="Calistoga"/>
              <a:ea typeface="Calistoga"/>
              <a:cs typeface="Calistoga"/>
              <a:sym typeface="Calistoga"/>
            </a:endParaRPr>
          </a:p>
        </p:txBody>
      </p:sp>
      <p:sp>
        <p:nvSpPr>
          <p:cNvPr id="348" name="Google Shape;348;p36"/>
          <p:cNvSpPr/>
          <p:nvPr/>
        </p:nvSpPr>
        <p:spPr>
          <a:xfrm>
            <a:off x="1847183" y="4279038"/>
            <a:ext cx="838200" cy="838200"/>
          </a:xfrm>
          <a:prstGeom prst="ellipse">
            <a:avLst/>
          </a:pr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2"/>
                </a:solidFill>
                <a:latin typeface="Calistoga"/>
                <a:ea typeface="Calistoga"/>
                <a:cs typeface="Calistoga"/>
                <a:sym typeface="Calistoga"/>
              </a:rPr>
              <a:t>04</a:t>
            </a:r>
            <a:endParaRPr sz="2400" dirty="0">
              <a:solidFill>
                <a:schemeClr val="dk2"/>
              </a:solidFill>
              <a:latin typeface="Calistoga"/>
              <a:ea typeface="Calistoga"/>
              <a:cs typeface="Calistoga"/>
              <a:sym typeface="Calistoga"/>
            </a:endParaRPr>
          </a:p>
        </p:txBody>
      </p:sp>
      <p:sp>
        <p:nvSpPr>
          <p:cNvPr id="2" name="Flowchart: Process 1">
            <a:extLst>
              <a:ext uri="{FF2B5EF4-FFF2-40B4-BE49-F238E27FC236}">
                <a16:creationId xmlns:a16="http://schemas.microsoft.com/office/drawing/2014/main" id="{5E967F25-CBBA-4BC9-8C72-2024504D1740}"/>
              </a:ext>
            </a:extLst>
          </p:cNvPr>
          <p:cNvSpPr/>
          <p:nvPr/>
        </p:nvSpPr>
        <p:spPr>
          <a:xfrm>
            <a:off x="2582190" y="835627"/>
            <a:ext cx="3671266" cy="373547"/>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Inconsistent Communication Impact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C1DC-1DE5-4356-AAD3-175F375E3665}"/>
              </a:ext>
            </a:extLst>
          </p:cNvPr>
          <p:cNvSpPr>
            <a:spLocks noGrp="1"/>
          </p:cNvSpPr>
          <p:nvPr>
            <p:ph type="title"/>
          </p:nvPr>
        </p:nvSpPr>
        <p:spPr/>
        <p:txBody>
          <a:bodyPr/>
          <a:lstStyle/>
          <a:p>
            <a:r>
              <a:rPr lang="en-US" b="1" dirty="0">
                <a:solidFill>
                  <a:schemeClr val="tx1"/>
                </a:solidFill>
                <a:highlight>
                  <a:srgbClr val="FFFF00"/>
                </a:highlight>
                <a:latin typeface="Batang" panose="02030600000101010101" pitchFamily="18" charset="-127"/>
                <a:ea typeface="Batang" panose="02030600000101010101" pitchFamily="18" charset="-127"/>
              </a:rPr>
              <a:t>Integrated Communication: A Coordinated Approach</a:t>
            </a:r>
            <a:endParaRPr lang="en-GB" b="1" dirty="0">
              <a:solidFill>
                <a:schemeClr val="tx1"/>
              </a:solidFill>
              <a:highlight>
                <a:srgbClr val="FFFF00"/>
              </a:highlight>
              <a:latin typeface="Batang" panose="02030600000101010101" pitchFamily="18" charset="-127"/>
              <a:ea typeface="Batang" panose="02030600000101010101" pitchFamily="18" charset="-127"/>
            </a:endParaRPr>
          </a:p>
        </p:txBody>
      </p:sp>
      <p:sp>
        <p:nvSpPr>
          <p:cNvPr id="4" name="TextBox 3">
            <a:extLst>
              <a:ext uri="{FF2B5EF4-FFF2-40B4-BE49-F238E27FC236}">
                <a16:creationId xmlns:a16="http://schemas.microsoft.com/office/drawing/2014/main" id="{9061C8B8-09CE-47E7-8464-9B85E0BD0E7C}"/>
              </a:ext>
            </a:extLst>
          </p:cNvPr>
          <p:cNvSpPr txBox="1"/>
          <p:nvPr/>
        </p:nvSpPr>
        <p:spPr>
          <a:xfrm>
            <a:off x="2413416" y="1738859"/>
            <a:ext cx="4991725" cy="1938992"/>
          </a:xfrm>
          <a:prstGeom prst="rect">
            <a:avLst/>
          </a:prstGeom>
          <a:noFill/>
        </p:spPr>
        <p:txBody>
          <a:bodyPr wrap="square" rtlCol="0">
            <a:spAutoFit/>
          </a:bodyPr>
          <a:lstStyle/>
          <a:p>
            <a:r>
              <a:rPr lang="en-US" sz="2000" dirty="0">
                <a:solidFill>
                  <a:schemeClr val="tx1"/>
                </a:solidFill>
              </a:rPr>
              <a:t>Systematic Process</a:t>
            </a:r>
          </a:p>
          <a:p>
            <a:endParaRPr lang="en-US" sz="2000" dirty="0">
              <a:solidFill>
                <a:schemeClr val="tx1"/>
              </a:solidFill>
            </a:endParaRPr>
          </a:p>
          <a:p>
            <a:r>
              <a:rPr lang="en-US" sz="2000" dirty="0">
                <a:solidFill>
                  <a:schemeClr val="tx1"/>
                </a:solidFill>
              </a:rPr>
              <a:t>Internal and External Coordination</a:t>
            </a:r>
          </a:p>
          <a:p>
            <a:endParaRPr lang="en-US" sz="2000" dirty="0">
              <a:solidFill>
                <a:schemeClr val="tx1"/>
              </a:solidFill>
            </a:endParaRPr>
          </a:p>
          <a:p>
            <a:r>
              <a:rPr lang="en-US" sz="2000" dirty="0">
                <a:solidFill>
                  <a:schemeClr val="tx1"/>
                </a:solidFill>
              </a:rPr>
              <a:t>Consistency in Messaging</a:t>
            </a:r>
          </a:p>
          <a:p>
            <a:endParaRPr lang="en-US" sz="2000" dirty="0">
              <a:solidFill>
                <a:schemeClr val="tx1"/>
              </a:solidFill>
            </a:endParaRPr>
          </a:p>
        </p:txBody>
      </p:sp>
    </p:spTree>
    <p:extLst>
      <p:ext uri="{BB962C8B-B14F-4D97-AF65-F5344CB8AC3E}">
        <p14:creationId xmlns:p14="http://schemas.microsoft.com/office/powerpoint/2010/main" val="3858236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F065-21A9-49F3-8018-5B483BF329D6}"/>
              </a:ext>
            </a:extLst>
          </p:cNvPr>
          <p:cNvSpPr>
            <a:spLocks noGrp="1"/>
          </p:cNvSpPr>
          <p:nvPr>
            <p:ph type="title"/>
          </p:nvPr>
        </p:nvSpPr>
        <p:spPr/>
        <p:txBody>
          <a:bodyPr/>
          <a:lstStyle/>
          <a:p>
            <a:r>
              <a:rPr lang="en-US" dirty="0"/>
              <a:t>Warm Up</a:t>
            </a:r>
            <a:endParaRPr lang="en-CA" dirty="0"/>
          </a:p>
        </p:txBody>
      </p:sp>
      <p:sp>
        <p:nvSpPr>
          <p:cNvPr id="3" name="TextBox 2">
            <a:extLst>
              <a:ext uri="{FF2B5EF4-FFF2-40B4-BE49-F238E27FC236}">
                <a16:creationId xmlns:a16="http://schemas.microsoft.com/office/drawing/2014/main" id="{1880EA4A-51DD-4CE5-9667-1C1441797AE0}"/>
              </a:ext>
            </a:extLst>
          </p:cNvPr>
          <p:cNvSpPr txBox="1"/>
          <p:nvPr/>
        </p:nvSpPr>
        <p:spPr>
          <a:xfrm>
            <a:off x="713225" y="1851660"/>
            <a:ext cx="8026915" cy="1384995"/>
          </a:xfrm>
          <a:prstGeom prst="rect">
            <a:avLst/>
          </a:prstGeom>
          <a:noFill/>
        </p:spPr>
        <p:txBody>
          <a:bodyPr wrap="square" rtlCol="0">
            <a:spAutoFit/>
          </a:bodyPr>
          <a:lstStyle/>
          <a:p>
            <a:pPr algn="ctr"/>
            <a:r>
              <a:rPr lang="en-US" sz="2800" dirty="0"/>
              <a:t>Lost in Translation – Brand Messages</a:t>
            </a:r>
          </a:p>
          <a:p>
            <a:pPr algn="ctr"/>
            <a:endParaRPr lang="en-US" sz="2800" dirty="0"/>
          </a:p>
          <a:p>
            <a:pPr algn="ctr"/>
            <a:r>
              <a:rPr lang="en-US" sz="2800" dirty="0"/>
              <a:t>Choose any product of your choice</a:t>
            </a:r>
            <a:endParaRPr lang="en-CA" sz="2800" dirty="0"/>
          </a:p>
        </p:txBody>
      </p:sp>
    </p:spTree>
    <p:extLst>
      <p:ext uri="{BB962C8B-B14F-4D97-AF65-F5344CB8AC3E}">
        <p14:creationId xmlns:p14="http://schemas.microsoft.com/office/powerpoint/2010/main" val="4051405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B2F2F9-C3A1-4BCC-8040-C7687D5B4DAC}"/>
              </a:ext>
            </a:extLst>
          </p:cNvPr>
          <p:cNvSpPr>
            <a:spLocks noGrp="1"/>
          </p:cNvSpPr>
          <p:nvPr>
            <p:ph type="title"/>
          </p:nvPr>
        </p:nvSpPr>
        <p:spPr>
          <a:xfrm>
            <a:off x="1229789" y="484251"/>
            <a:ext cx="6834300" cy="522900"/>
          </a:xfrm>
        </p:spPr>
        <p:txBody>
          <a:bodyPr/>
          <a:lstStyle/>
          <a:p>
            <a:r>
              <a:rPr lang="en-US" dirty="0"/>
              <a:t>Real-World Examples of Communication Failures</a:t>
            </a:r>
            <a:endParaRPr lang="en-GB" dirty="0"/>
          </a:p>
        </p:txBody>
      </p:sp>
      <p:pic>
        <p:nvPicPr>
          <p:cNvPr id="4" name="Picture 3">
            <a:extLst>
              <a:ext uri="{FF2B5EF4-FFF2-40B4-BE49-F238E27FC236}">
                <a16:creationId xmlns:a16="http://schemas.microsoft.com/office/drawing/2014/main" id="{42035AB1-2DE4-47BE-8376-34BE6E899D7B}"/>
              </a:ext>
            </a:extLst>
          </p:cNvPr>
          <p:cNvPicPr>
            <a:picLocks noChangeAspect="1"/>
          </p:cNvPicPr>
          <p:nvPr/>
        </p:nvPicPr>
        <p:blipFill>
          <a:blip r:embed="rId2"/>
          <a:stretch>
            <a:fillRect/>
          </a:stretch>
        </p:blipFill>
        <p:spPr>
          <a:xfrm>
            <a:off x="3157537" y="1364886"/>
            <a:ext cx="2828925" cy="1619250"/>
          </a:xfrm>
          <a:prstGeom prst="rect">
            <a:avLst/>
          </a:prstGeom>
        </p:spPr>
      </p:pic>
      <p:sp>
        <p:nvSpPr>
          <p:cNvPr id="5" name="Flowchart: Process 4">
            <a:extLst>
              <a:ext uri="{FF2B5EF4-FFF2-40B4-BE49-F238E27FC236}">
                <a16:creationId xmlns:a16="http://schemas.microsoft.com/office/drawing/2014/main" id="{D84A3167-3EBC-4F17-A1DD-8D37FE72D6F5}"/>
              </a:ext>
            </a:extLst>
          </p:cNvPr>
          <p:cNvSpPr/>
          <p:nvPr/>
        </p:nvSpPr>
        <p:spPr>
          <a:xfrm>
            <a:off x="674557" y="3545174"/>
            <a:ext cx="8027233" cy="1191718"/>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Superior financial performance ad vs. 123 employee lay-offs in the same newspaper</a:t>
            </a:r>
            <a:endParaRPr lang="en-GB" sz="2000" dirty="0">
              <a:solidFill>
                <a:schemeClr val="tx1"/>
              </a:solidFill>
            </a:endParaRPr>
          </a:p>
        </p:txBody>
      </p:sp>
    </p:spTree>
    <p:extLst>
      <p:ext uri="{BB962C8B-B14F-4D97-AF65-F5344CB8AC3E}">
        <p14:creationId xmlns:p14="http://schemas.microsoft.com/office/powerpoint/2010/main" val="3813888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E4890B-F3C1-470E-B88A-918C50A91B6B}"/>
              </a:ext>
            </a:extLst>
          </p:cNvPr>
          <p:cNvSpPr>
            <a:spLocks noGrp="1"/>
          </p:cNvSpPr>
          <p:nvPr>
            <p:ph type="title"/>
          </p:nvPr>
        </p:nvSpPr>
        <p:spPr>
          <a:xfrm>
            <a:off x="1154850" y="401805"/>
            <a:ext cx="6834300" cy="522900"/>
          </a:xfrm>
        </p:spPr>
        <p:txBody>
          <a:bodyPr/>
          <a:lstStyle/>
          <a:p>
            <a:r>
              <a:rPr lang="en-US" dirty="0"/>
              <a:t>Real-World Examples of Communication Failures</a:t>
            </a:r>
            <a:endParaRPr lang="en-GB" dirty="0"/>
          </a:p>
        </p:txBody>
      </p:sp>
      <p:pic>
        <p:nvPicPr>
          <p:cNvPr id="4" name="Picture 3">
            <a:extLst>
              <a:ext uri="{FF2B5EF4-FFF2-40B4-BE49-F238E27FC236}">
                <a16:creationId xmlns:a16="http://schemas.microsoft.com/office/drawing/2014/main" id="{A7B8117F-42CD-4AF9-84BD-5E71CA25C4EB}"/>
              </a:ext>
            </a:extLst>
          </p:cNvPr>
          <p:cNvPicPr>
            <a:picLocks noChangeAspect="1"/>
          </p:cNvPicPr>
          <p:nvPr/>
        </p:nvPicPr>
        <p:blipFill>
          <a:blip r:embed="rId2"/>
          <a:stretch>
            <a:fillRect/>
          </a:stretch>
        </p:blipFill>
        <p:spPr>
          <a:xfrm>
            <a:off x="2510853" y="1190547"/>
            <a:ext cx="4234722" cy="1837466"/>
          </a:xfrm>
          <a:prstGeom prst="rect">
            <a:avLst/>
          </a:prstGeom>
        </p:spPr>
      </p:pic>
      <p:sp>
        <p:nvSpPr>
          <p:cNvPr id="5" name="Flowchart: Process 4">
            <a:extLst>
              <a:ext uri="{FF2B5EF4-FFF2-40B4-BE49-F238E27FC236}">
                <a16:creationId xmlns:a16="http://schemas.microsoft.com/office/drawing/2014/main" id="{FC83B8BA-72F9-476F-8D32-D6D2C1779510}"/>
              </a:ext>
            </a:extLst>
          </p:cNvPr>
          <p:cNvSpPr/>
          <p:nvPr/>
        </p:nvSpPr>
        <p:spPr>
          <a:xfrm>
            <a:off x="599607" y="3530184"/>
            <a:ext cx="8027232" cy="1296649"/>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50,000 employees downsized vs. record earnings announced on the same day</a:t>
            </a:r>
            <a:endParaRPr lang="en-GB" sz="1800" dirty="0">
              <a:solidFill>
                <a:schemeClr val="tx1"/>
              </a:solidFill>
            </a:endParaRPr>
          </a:p>
        </p:txBody>
      </p:sp>
    </p:spTree>
    <p:extLst>
      <p:ext uri="{BB962C8B-B14F-4D97-AF65-F5344CB8AC3E}">
        <p14:creationId xmlns:p14="http://schemas.microsoft.com/office/powerpoint/2010/main" val="2448953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D9C39A-A2E8-442D-91EA-5E0C5B50D0DE}"/>
              </a:ext>
            </a:extLst>
          </p:cNvPr>
          <p:cNvPicPr>
            <a:picLocks noChangeAspect="1"/>
          </p:cNvPicPr>
          <p:nvPr/>
        </p:nvPicPr>
        <p:blipFill>
          <a:blip r:embed="rId2"/>
          <a:stretch>
            <a:fillRect/>
          </a:stretch>
        </p:blipFill>
        <p:spPr>
          <a:xfrm>
            <a:off x="2514131" y="835233"/>
            <a:ext cx="3486150" cy="1314450"/>
          </a:xfrm>
          <a:prstGeom prst="rect">
            <a:avLst/>
          </a:prstGeom>
        </p:spPr>
      </p:pic>
      <p:sp>
        <p:nvSpPr>
          <p:cNvPr id="2" name="Subtitle 1">
            <a:extLst>
              <a:ext uri="{FF2B5EF4-FFF2-40B4-BE49-F238E27FC236}">
                <a16:creationId xmlns:a16="http://schemas.microsoft.com/office/drawing/2014/main" id="{B910B940-191E-46BE-B6B8-302510143D86}"/>
              </a:ext>
            </a:extLst>
          </p:cNvPr>
          <p:cNvSpPr>
            <a:spLocks noGrp="1"/>
          </p:cNvSpPr>
          <p:nvPr>
            <p:ph type="subTitle" idx="1"/>
          </p:nvPr>
        </p:nvSpPr>
        <p:spPr>
          <a:xfrm>
            <a:off x="716072" y="2345024"/>
            <a:ext cx="7861734" cy="1534500"/>
          </a:xfrm>
        </p:spPr>
        <p:txBody>
          <a:bodyPr/>
          <a:lstStyle/>
          <a:p>
            <a:pPr marL="457200" indent="-457200">
              <a:buFont typeface="+mj-lt"/>
              <a:buAutoNum type="alphaLcParenR"/>
            </a:pPr>
            <a:r>
              <a:rPr lang="en-US" sz="2400" dirty="0">
                <a:solidFill>
                  <a:schemeClr val="accent1">
                    <a:lumMod val="50000"/>
                  </a:schemeClr>
                </a:solidFill>
                <a:latin typeface="Cambria Math" panose="02040503050406030204" pitchFamily="18" charset="0"/>
                <a:ea typeface="Cambria Math" panose="02040503050406030204" pitchFamily="18" charset="0"/>
              </a:rPr>
              <a:t>Full-page ad placed in The Economist </a:t>
            </a:r>
          </a:p>
          <a:p>
            <a:pPr marL="0" indent="0"/>
            <a:endParaRPr lang="en-US" sz="2400" dirty="0">
              <a:solidFill>
                <a:schemeClr val="accent1">
                  <a:lumMod val="50000"/>
                </a:schemeClr>
              </a:solidFill>
              <a:latin typeface="Cambria Math" panose="02040503050406030204" pitchFamily="18" charset="0"/>
              <a:ea typeface="Cambria Math" panose="02040503050406030204" pitchFamily="18" charset="0"/>
            </a:endParaRPr>
          </a:p>
          <a:p>
            <a:pPr marL="457200" indent="-457200">
              <a:buFont typeface="+mj-lt"/>
              <a:buAutoNum type="alphaLcParenR"/>
            </a:pPr>
            <a:r>
              <a:rPr lang="en-US" sz="2400" dirty="0">
                <a:solidFill>
                  <a:schemeClr val="accent1">
                    <a:lumMod val="50000"/>
                  </a:schemeClr>
                </a:solidFill>
                <a:latin typeface="Cambria Math" panose="02040503050406030204" pitchFamily="18" charset="0"/>
                <a:ea typeface="Cambria Math" panose="02040503050406030204" pitchFamily="18" charset="0"/>
              </a:rPr>
              <a:t>On the anniversary of 9/11</a:t>
            </a:r>
          </a:p>
          <a:p>
            <a:pPr marL="0" indent="0"/>
            <a:endParaRPr lang="en-US" sz="2400" dirty="0">
              <a:solidFill>
                <a:schemeClr val="accent1">
                  <a:lumMod val="50000"/>
                </a:schemeClr>
              </a:solidFill>
              <a:latin typeface="Cambria Math" panose="02040503050406030204" pitchFamily="18" charset="0"/>
              <a:ea typeface="Cambria Math" panose="02040503050406030204" pitchFamily="18" charset="0"/>
            </a:endParaRPr>
          </a:p>
          <a:p>
            <a:pPr marL="457200" indent="-457200">
              <a:buFont typeface="+mj-lt"/>
              <a:buAutoNum type="alphaLcParenR"/>
            </a:pPr>
            <a:r>
              <a:rPr lang="en-US" sz="2400" dirty="0">
                <a:solidFill>
                  <a:schemeClr val="accent1">
                    <a:lumMod val="50000"/>
                  </a:schemeClr>
                </a:solidFill>
                <a:latin typeface="Cambria Math" panose="02040503050406030204" pitchFamily="18" charset="0"/>
                <a:ea typeface="Cambria Math" panose="02040503050406030204" pitchFamily="18" charset="0"/>
              </a:rPr>
              <a:t>Hijacked Boeing planes used in the attack</a:t>
            </a:r>
            <a:endParaRPr lang="en-GB" sz="2400" dirty="0">
              <a:solidFill>
                <a:schemeClr val="accent1">
                  <a:lumMod val="50000"/>
                </a:schemeClr>
              </a:solidFill>
              <a:latin typeface="Cambria Math" panose="02040503050406030204" pitchFamily="18" charset="0"/>
              <a:ea typeface="Cambria Math" panose="02040503050406030204" pitchFamily="18" charset="0"/>
            </a:endParaRPr>
          </a:p>
        </p:txBody>
      </p:sp>
      <p:sp>
        <p:nvSpPr>
          <p:cNvPr id="3" name="Title 2">
            <a:extLst>
              <a:ext uri="{FF2B5EF4-FFF2-40B4-BE49-F238E27FC236}">
                <a16:creationId xmlns:a16="http://schemas.microsoft.com/office/drawing/2014/main" id="{FD34875C-A0E2-4666-8BA6-6E75B34C69D4}"/>
              </a:ext>
            </a:extLst>
          </p:cNvPr>
          <p:cNvSpPr>
            <a:spLocks noGrp="1"/>
          </p:cNvSpPr>
          <p:nvPr>
            <p:ph type="title"/>
          </p:nvPr>
        </p:nvSpPr>
        <p:spPr>
          <a:xfrm>
            <a:off x="1229789" y="424291"/>
            <a:ext cx="6834300" cy="522900"/>
          </a:xfrm>
        </p:spPr>
        <p:txBody>
          <a:bodyPr/>
          <a:lstStyle/>
          <a:p>
            <a:r>
              <a:rPr lang="en-GB" dirty="0"/>
              <a:t>Boeing’s Example of Miscommunication</a:t>
            </a:r>
          </a:p>
        </p:txBody>
      </p:sp>
    </p:spTree>
    <p:extLst>
      <p:ext uri="{BB962C8B-B14F-4D97-AF65-F5344CB8AC3E}">
        <p14:creationId xmlns:p14="http://schemas.microsoft.com/office/powerpoint/2010/main" val="2263239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064B55-89CB-48B0-B015-D9069B0DD6AE}"/>
              </a:ext>
            </a:extLst>
          </p:cNvPr>
          <p:cNvPicPr>
            <a:picLocks noChangeAspect="1"/>
          </p:cNvPicPr>
          <p:nvPr/>
        </p:nvPicPr>
        <p:blipFill>
          <a:blip r:embed="rId2"/>
          <a:stretch>
            <a:fillRect/>
          </a:stretch>
        </p:blipFill>
        <p:spPr>
          <a:xfrm>
            <a:off x="1776047" y="0"/>
            <a:ext cx="5539154" cy="5143500"/>
          </a:xfrm>
          <a:prstGeom prst="rect">
            <a:avLst/>
          </a:prstGeom>
        </p:spPr>
      </p:pic>
    </p:spTree>
    <p:extLst>
      <p:ext uri="{BB962C8B-B14F-4D97-AF65-F5344CB8AC3E}">
        <p14:creationId xmlns:p14="http://schemas.microsoft.com/office/powerpoint/2010/main" val="319787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2937-DF61-4277-AF5F-358F332ADB97}"/>
              </a:ext>
            </a:extLst>
          </p:cNvPr>
          <p:cNvSpPr>
            <a:spLocks noGrp="1"/>
          </p:cNvSpPr>
          <p:nvPr>
            <p:ph type="title"/>
          </p:nvPr>
        </p:nvSpPr>
        <p:spPr>
          <a:solidFill>
            <a:schemeClr val="accent1">
              <a:lumMod val="40000"/>
              <a:lumOff val="60000"/>
            </a:schemeClr>
          </a:solidFill>
        </p:spPr>
        <p:txBody>
          <a:bodyPr>
            <a:normAutofit fontScale="90000"/>
          </a:bodyPr>
          <a:lstStyle/>
          <a:p>
            <a:pPr algn="ctr"/>
            <a:r>
              <a:rPr lang="en-US" dirty="0">
                <a:latin typeface="Abadi" panose="020B0604020104020204" pitchFamily="34" charset="0"/>
              </a:rPr>
              <a:t>What Counts as Corporate Communication Today</a:t>
            </a:r>
            <a:endParaRPr lang="en-CA" dirty="0">
              <a:latin typeface="Abadi" panose="020B0604020104020204" pitchFamily="34" charset="0"/>
            </a:endParaRPr>
          </a:p>
        </p:txBody>
      </p:sp>
      <p:sp>
        <p:nvSpPr>
          <p:cNvPr id="3" name="Content Placeholder 2">
            <a:extLst>
              <a:ext uri="{FF2B5EF4-FFF2-40B4-BE49-F238E27FC236}">
                <a16:creationId xmlns:a16="http://schemas.microsoft.com/office/drawing/2014/main" id="{3B395EBD-58B2-4A44-A761-B6CA8AE27A2A}"/>
              </a:ext>
            </a:extLst>
          </p:cNvPr>
          <p:cNvSpPr>
            <a:spLocks noGrp="1"/>
          </p:cNvSpPr>
          <p:nvPr>
            <p:ph idx="1"/>
          </p:nvPr>
        </p:nvSpPr>
        <p:spPr>
          <a:xfrm>
            <a:off x="2473778" y="2324441"/>
            <a:ext cx="5576207" cy="655524"/>
          </a:xfrm>
        </p:spPr>
        <p:txBody>
          <a:bodyPr>
            <a:normAutofit/>
          </a:bodyPr>
          <a:lstStyle/>
          <a:p>
            <a:r>
              <a:rPr lang="en-US" sz="2800" dirty="0">
                <a:highlight>
                  <a:srgbClr val="FFFF00"/>
                </a:highlight>
                <a:latin typeface="Abadi" panose="020B0604020104020204" pitchFamily="34" charset="0"/>
              </a:rPr>
              <a:t>PR and crisis management</a:t>
            </a:r>
          </a:p>
        </p:txBody>
      </p:sp>
    </p:spTree>
    <p:extLst>
      <p:ext uri="{BB962C8B-B14F-4D97-AF65-F5344CB8AC3E}">
        <p14:creationId xmlns:p14="http://schemas.microsoft.com/office/powerpoint/2010/main" val="2866454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CE2DE4-779E-41ED-94E6-8A1391269D25}"/>
              </a:ext>
            </a:extLst>
          </p:cNvPr>
          <p:cNvSpPr txBox="1"/>
          <p:nvPr/>
        </p:nvSpPr>
        <p:spPr>
          <a:xfrm>
            <a:off x="949569" y="764931"/>
            <a:ext cx="7508631" cy="3728649"/>
          </a:xfrm>
          <a:prstGeom prst="rect">
            <a:avLst/>
          </a:prstGeom>
          <a:noFill/>
        </p:spPr>
        <p:txBody>
          <a:bodyPr wrap="square" rtlCol="0">
            <a:spAutoFit/>
          </a:bodyPr>
          <a:lstStyle/>
          <a:p>
            <a:r>
              <a:rPr lang="en-US" sz="3200" b="1" dirty="0"/>
              <a:t>Scenario</a:t>
            </a:r>
            <a:r>
              <a:rPr lang="en-US" sz="3200" dirty="0"/>
              <a:t>:</a:t>
            </a:r>
          </a:p>
          <a:p>
            <a:endParaRPr lang="en-US" dirty="0"/>
          </a:p>
          <a:p>
            <a:endParaRPr lang="en-US" dirty="0"/>
          </a:p>
          <a:p>
            <a:pPr algn="just">
              <a:lnSpc>
                <a:spcPct val="150000"/>
              </a:lnSpc>
            </a:pPr>
            <a:r>
              <a:rPr lang="en-US" sz="2000" dirty="0"/>
              <a:t>Present the class with a real-world communication challenge (e.g., a company has announced layoffs while simultaneously launching a new marketing campaign to celebrate record earnings).Each department must prepare a separate communication message aimed at different stakeholders (e.g., investors, employees, customers).</a:t>
            </a:r>
            <a:endParaRPr lang="en-GB" sz="2000" dirty="0"/>
          </a:p>
        </p:txBody>
      </p:sp>
    </p:spTree>
    <p:extLst>
      <p:ext uri="{BB962C8B-B14F-4D97-AF65-F5344CB8AC3E}">
        <p14:creationId xmlns:p14="http://schemas.microsoft.com/office/powerpoint/2010/main" val="2357273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05FE54-4E90-4F44-A77D-1012ADCFB045}"/>
              </a:ext>
            </a:extLst>
          </p:cNvPr>
          <p:cNvSpPr txBox="1"/>
          <p:nvPr/>
        </p:nvSpPr>
        <p:spPr>
          <a:xfrm>
            <a:off x="3477986" y="204106"/>
            <a:ext cx="4686300" cy="461665"/>
          </a:xfrm>
          <a:prstGeom prst="rect">
            <a:avLst/>
          </a:prstGeom>
          <a:noFill/>
        </p:spPr>
        <p:txBody>
          <a:bodyPr wrap="square" rtlCol="0">
            <a:spAutoFit/>
          </a:bodyPr>
          <a:lstStyle/>
          <a:p>
            <a:r>
              <a:rPr lang="en-GB" sz="2400" dirty="0"/>
              <a:t>Assignment 1</a:t>
            </a:r>
            <a:endParaRPr lang="en-CA" sz="2400" dirty="0"/>
          </a:p>
        </p:txBody>
      </p:sp>
      <p:sp>
        <p:nvSpPr>
          <p:cNvPr id="6" name="TextBox 5">
            <a:extLst>
              <a:ext uri="{FF2B5EF4-FFF2-40B4-BE49-F238E27FC236}">
                <a16:creationId xmlns:a16="http://schemas.microsoft.com/office/drawing/2014/main" id="{E66CFACE-9DDB-4835-89DE-6802B34245D1}"/>
              </a:ext>
            </a:extLst>
          </p:cNvPr>
          <p:cNvSpPr txBox="1"/>
          <p:nvPr/>
        </p:nvSpPr>
        <p:spPr>
          <a:xfrm>
            <a:off x="342900" y="1067055"/>
            <a:ext cx="8343900" cy="3570208"/>
          </a:xfrm>
          <a:prstGeom prst="rect">
            <a:avLst/>
          </a:prstGeom>
          <a:noFill/>
        </p:spPr>
        <p:txBody>
          <a:bodyPr wrap="square" rtlCol="0">
            <a:spAutoFit/>
          </a:bodyPr>
          <a:lstStyle/>
          <a:p>
            <a:r>
              <a:rPr lang="en-US" sz="2000" dirty="0">
                <a:highlight>
                  <a:srgbClr val="FFFF00"/>
                </a:highlight>
              </a:rPr>
              <a:t>BALANCER</a:t>
            </a:r>
          </a:p>
          <a:p>
            <a:pPr algn="just"/>
            <a:r>
              <a:rPr lang="en-US" sz="2400" dirty="0">
                <a:latin typeface="+mn-lt"/>
              </a:rPr>
              <a:t>You will have individuals on your team and in your meetings who are influential, vocal, and possibly intimidating. In the absence of your moderating influence, such individuals could dominate discussions, and quieter individuals may be too afraid to say anything about it As a facilitator, one of your key tasks will be to create balance by moderating the influence of vocal members and bringing the quieter members into the decision-making process.</a:t>
            </a:r>
          </a:p>
          <a:p>
            <a:pPr algn="just"/>
            <a:endParaRPr lang="en-US" dirty="0"/>
          </a:p>
        </p:txBody>
      </p:sp>
    </p:spTree>
    <p:extLst>
      <p:ext uri="{BB962C8B-B14F-4D97-AF65-F5344CB8AC3E}">
        <p14:creationId xmlns:p14="http://schemas.microsoft.com/office/powerpoint/2010/main" val="2292082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A3100D-AC2F-4072-B810-16BF0C0A7AC3}"/>
              </a:ext>
            </a:extLst>
          </p:cNvPr>
          <p:cNvSpPr>
            <a:spLocks noGrp="1"/>
          </p:cNvSpPr>
          <p:nvPr>
            <p:ph type="title"/>
          </p:nvPr>
        </p:nvSpPr>
        <p:spPr/>
        <p:txBody>
          <a:bodyPr/>
          <a:lstStyle/>
          <a:p>
            <a:r>
              <a:rPr lang="en-US" dirty="0"/>
              <a:t>Premeeting Discussion with Your Boss</a:t>
            </a:r>
            <a:endParaRPr lang="en-CA" dirty="0"/>
          </a:p>
        </p:txBody>
      </p:sp>
      <p:sp>
        <p:nvSpPr>
          <p:cNvPr id="6" name="TextBox 5">
            <a:extLst>
              <a:ext uri="{FF2B5EF4-FFF2-40B4-BE49-F238E27FC236}">
                <a16:creationId xmlns:a16="http://schemas.microsoft.com/office/drawing/2014/main" id="{26DBEF23-2712-4E85-8D48-707B15365789}"/>
              </a:ext>
            </a:extLst>
          </p:cNvPr>
          <p:cNvSpPr txBox="1"/>
          <p:nvPr/>
        </p:nvSpPr>
        <p:spPr>
          <a:xfrm>
            <a:off x="1510393" y="1812471"/>
            <a:ext cx="7111093" cy="1815882"/>
          </a:xfrm>
          <a:prstGeom prst="rect">
            <a:avLst/>
          </a:prstGeom>
          <a:noFill/>
        </p:spPr>
        <p:txBody>
          <a:bodyPr wrap="square" rtlCol="0">
            <a:spAutoFit/>
          </a:bodyPr>
          <a:lstStyle/>
          <a:p>
            <a:pPr algn="just"/>
            <a:r>
              <a:rPr lang="en-US" sz="2800" dirty="0"/>
              <a:t>Your boss is planning to attend your next meeting, and you are concerned that he might dominate the discussions or that his</a:t>
            </a:r>
          </a:p>
          <a:p>
            <a:pPr algn="just"/>
            <a:r>
              <a:rPr lang="en-US" sz="2800" dirty="0"/>
              <a:t>presence might intimidate some members.</a:t>
            </a:r>
            <a:endParaRPr lang="en-CA" sz="2800" dirty="0"/>
          </a:p>
        </p:txBody>
      </p:sp>
    </p:spTree>
    <p:extLst>
      <p:ext uri="{BB962C8B-B14F-4D97-AF65-F5344CB8AC3E}">
        <p14:creationId xmlns:p14="http://schemas.microsoft.com/office/powerpoint/2010/main" val="250200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9313-2A1F-45E1-BBA7-AB5D3554DC43}"/>
              </a:ext>
            </a:extLst>
          </p:cNvPr>
          <p:cNvSpPr>
            <a:spLocks noGrp="1"/>
          </p:cNvSpPr>
          <p:nvPr>
            <p:ph type="title"/>
          </p:nvPr>
        </p:nvSpPr>
        <p:spPr/>
        <p:txBody>
          <a:bodyPr>
            <a:normAutofit fontScale="90000"/>
          </a:bodyPr>
          <a:lstStyle/>
          <a:p>
            <a:pPr algn="ctr"/>
            <a:r>
              <a:rPr lang="en-US" dirty="0">
                <a:latin typeface="Abadi" panose="020B0604020104020204" pitchFamily="34" charset="0"/>
              </a:rPr>
              <a:t>What Counts as Corporate Communication Today</a:t>
            </a:r>
            <a:endParaRPr lang="en-CA" dirty="0"/>
          </a:p>
        </p:txBody>
      </p:sp>
      <p:sp>
        <p:nvSpPr>
          <p:cNvPr id="3" name="Content Placeholder 2">
            <a:extLst>
              <a:ext uri="{FF2B5EF4-FFF2-40B4-BE49-F238E27FC236}">
                <a16:creationId xmlns:a16="http://schemas.microsoft.com/office/drawing/2014/main" id="{DB49673E-90C9-4994-B460-3505943869D9}"/>
              </a:ext>
            </a:extLst>
          </p:cNvPr>
          <p:cNvSpPr>
            <a:spLocks noGrp="1"/>
          </p:cNvSpPr>
          <p:nvPr>
            <p:ph idx="1"/>
          </p:nvPr>
        </p:nvSpPr>
        <p:spPr>
          <a:xfrm>
            <a:off x="628650" y="2121354"/>
            <a:ext cx="7886700" cy="484074"/>
          </a:xfrm>
        </p:spPr>
        <p:txBody>
          <a:bodyPr/>
          <a:lstStyle/>
          <a:p>
            <a:pPr algn="ctr"/>
            <a:r>
              <a:rPr lang="en-US" sz="2800" dirty="0">
                <a:highlight>
                  <a:srgbClr val="FFFF00"/>
                </a:highlight>
                <a:latin typeface="Abadi" panose="020B0604020104020204" pitchFamily="34" charset="0"/>
              </a:rPr>
              <a:t>Branding and image building</a:t>
            </a:r>
          </a:p>
          <a:p>
            <a:endParaRPr lang="en-CA" dirty="0"/>
          </a:p>
        </p:txBody>
      </p:sp>
    </p:spTree>
    <p:extLst>
      <p:ext uri="{BB962C8B-B14F-4D97-AF65-F5344CB8AC3E}">
        <p14:creationId xmlns:p14="http://schemas.microsoft.com/office/powerpoint/2010/main" val="247706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C923-B774-4BEB-98C0-83A4FD3EB7EB}"/>
              </a:ext>
            </a:extLst>
          </p:cNvPr>
          <p:cNvSpPr>
            <a:spLocks noGrp="1"/>
          </p:cNvSpPr>
          <p:nvPr>
            <p:ph type="title"/>
          </p:nvPr>
        </p:nvSpPr>
        <p:spPr/>
        <p:txBody>
          <a:bodyPr>
            <a:normAutofit fontScale="90000"/>
          </a:bodyPr>
          <a:lstStyle/>
          <a:p>
            <a:pPr algn="ctr"/>
            <a:r>
              <a:rPr lang="en-US" dirty="0">
                <a:latin typeface="Abadi" panose="020B0604020104020204" pitchFamily="34" charset="0"/>
              </a:rPr>
              <a:t>What Counts as Corporate Communication Today</a:t>
            </a:r>
            <a:endParaRPr lang="en-CA" dirty="0"/>
          </a:p>
        </p:txBody>
      </p:sp>
      <p:sp>
        <p:nvSpPr>
          <p:cNvPr id="3" name="Content Placeholder 2">
            <a:extLst>
              <a:ext uri="{FF2B5EF4-FFF2-40B4-BE49-F238E27FC236}">
                <a16:creationId xmlns:a16="http://schemas.microsoft.com/office/drawing/2014/main" id="{E2620B67-D56A-4A7E-90F7-FDD0DE1CF41D}"/>
              </a:ext>
            </a:extLst>
          </p:cNvPr>
          <p:cNvSpPr>
            <a:spLocks noGrp="1"/>
          </p:cNvSpPr>
          <p:nvPr>
            <p:ph idx="1"/>
          </p:nvPr>
        </p:nvSpPr>
        <p:spPr>
          <a:xfrm>
            <a:off x="1714500" y="2242797"/>
            <a:ext cx="7886700" cy="500402"/>
          </a:xfrm>
        </p:spPr>
        <p:txBody>
          <a:bodyPr/>
          <a:lstStyle/>
          <a:p>
            <a:r>
              <a:rPr lang="en-US" sz="2800" dirty="0">
                <a:highlight>
                  <a:srgbClr val="FFFF00"/>
                </a:highlight>
                <a:latin typeface="Abadi" panose="020B0604020104020204" pitchFamily="34" charset="0"/>
              </a:rPr>
              <a:t>Investor and government relations</a:t>
            </a:r>
          </a:p>
          <a:p>
            <a:endParaRPr lang="en-CA" dirty="0"/>
          </a:p>
        </p:txBody>
      </p:sp>
    </p:spTree>
    <p:extLst>
      <p:ext uri="{BB962C8B-B14F-4D97-AF65-F5344CB8AC3E}">
        <p14:creationId xmlns:p14="http://schemas.microsoft.com/office/powerpoint/2010/main" val="37735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149-0F19-4CEB-9AE3-65BC7352DA14}"/>
              </a:ext>
            </a:extLst>
          </p:cNvPr>
          <p:cNvSpPr>
            <a:spLocks noGrp="1"/>
          </p:cNvSpPr>
          <p:nvPr>
            <p:ph type="title"/>
          </p:nvPr>
        </p:nvSpPr>
        <p:spPr/>
        <p:txBody>
          <a:bodyPr>
            <a:normAutofit fontScale="90000"/>
          </a:bodyPr>
          <a:lstStyle/>
          <a:p>
            <a:pPr algn="ctr"/>
            <a:r>
              <a:rPr lang="en-US" dirty="0">
                <a:latin typeface="Abadi" panose="020B0604020104020204" pitchFamily="34" charset="0"/>
              </a:rPr>
              <a:t>What Counts as Corporate Communication Today</a:t>
            </a:r>
            <a:endParaRPr lang="en-CA" dirty="0"/>
          </a:p>
        </p:txBody>
      </p:sp>
      <p:sp>
        <p:nvSpPr>
          <p:cNvPr id="3" name="Content Placeholder 2">
            <a:extLst>
              <a:ext uri="{FF2B5EF4-FFF2-40B4-BE49-F238E27FC236}">
                <a16:creationId xmlns:a16="http://schemas.microsoft.com/office/drawing/2014/main" id="{72C1F50B-BF6C-425A-A56C-631FAB1E9383}"/>
              </a:ext>
            </a:extLst>
          </p:cNvPr>
          <p:cNvSpPr>
            <a:spLocks noGrp="1"/>
          </p:cNvSpPr>
          <p:nvPr>
            <p:ph idx="1"/>
          </p:nvPr>
        </p:nvSpPr>
        <p:spPr>
          <a:xfrm>
            <a:off x="628650" y="2252152"/>
            <a:ext cx="7886700" cy="639195"/>
          </a:xfrm>
        </p:spPr>
        <p:txBody>
          <a:bodyPr/>
          <a:lstStyle/>
          <a:p>
            <a:pPr algn="ctr"/>
            <a:r>
              <a:rPr lang="en-US" sz="2800" dirty="0">
                <a:highlight>
                  <a:srgbClr val="FFFF00"/>
                </a:highlight>
                <a:latin typeface="Abadi" panose="020B0604020104020204" pitchFamily="34" charset="0"/>
              </a:rPr>
              <a:t>Employee and community relations</a:t>
            </a:r>
          </a:p>
          <a:p>
            <a:pPr algn="ctr"/>
            <a:endParaRPr lang="en-CA" dirty="0"/>
          </a:p>
        </p:txBody>
      </p:sp>
    </p:spTree>
    <p:extLst>
      <p:ext uri="{BB962C8B-B14F-4D97-AF65-F5344CB8AC3E}">
        <p14:creationId xmlns:p14="http://schemas.microsoft.com/office/powerpoint/2010/main" val="2638735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B86B-1C2A-4AB4-9950-08C17321EDAD}"/>
              </a:ext>
            </a:extLst>
          </p:cNvPr>
          <p:cNvSpPr>
            <a:spLocks noGrp="1"/>
          </p:cNvSpPr>
          <p:nvPr>
            <p:ph type="title"/>
          </p:nvPr>
        </p:nvSpPr>
        <p:spPr/>
        <p:txBody>
          <a:bodyPr>
            <a:normAutofit fontScale="90000"/>
          </a:bodyPr>
          <a:lstStyle/>
          <a:p>
            <a:pPr algn="ctr"/>
            <a:r>
              <a:rPr lang="en-US" dirty="0">
                <a:latin typeface="Abadi" panose="020B0604020104020204" pitchFamily="34" charset="0"/>
              </a:rPr>
              <a:t>What Counts as Corporate Communication Today</a:t>
            </a:r>
            <a:endParaRPr lang="en-CA" dirty="0"/>
          </a:p>
        </p:txBody>
      </p:sp>
      <p:sp>
        <p:nvSpPr>
          <p:cNvPr id="3" name="Content Placeholder 2">
            <a:extLst>
              <a:ext uri="{FF2B5EF4-FFF2-40B4-BE49-F238E27FC236}">
                <a16:creationId xmlns:a16="http://schemas.microsoft.com/office/drawing/2014/main" id="{4DC9E86E-6E5E-4CDA-96EE-0E22A2908D37}"/>
              </a:ext>
            </a:extLst>
          </p:cNvPr>
          <p:cNvSpPr>
            <a:spLocks noGrp="1"/>
          </p:cNvSpPr>
          <p:nvPr>
            <p:ph idx="1"/>
          </p:nvPr>
        </p:nvSpPr>
        <p:spPr>
          <a:xfrm>
            <a:off x="718457" y="2121354"/>
            <a:ext cx="7886700" cy="484074"/>
          </a:xfrm>
        </p:spPr>
        <p:txBody>
          <a:bodyPr/>
          <a:lstStyle/>
          <a:p>
            <a:pPr algn="ctr"/>
            <a:r>
              <a:rPr lang="en-US" sz="2800" dirty="0">
                <a:highlight>
                  <a:srgbClr val="FFFF00"/>
                </a:highlight>
                <a:latin typeface="Abadi" panose="020B0604020104020204" pitchFamily="34" charset="0"/>
              </a:rPr>
              <a:t>Marketing and media communication</a:t>
            </a:r>
            <a:endParaRPr lang="en-CA" sz="2800" dirty="0">
              <a:highlight>
                <a:srgbClr val="FFFF00"/>
              </a:highlight>
              <a:latin typeface="Abadi" panose="020B0604020104020204" pitchFamily="34" charset="0"/>
            </a:endParaRPr>
          </a:p>
          <a:p>
            <a:endParaRPr lang="en-CA" dirty="0"/>
          </a:p>
        </p:txBody>
      </p:sp>
    </p:spTree>
    <p:extLst>
      <p:ext uri="{BB962C8B-B14F-4D97-AF65-F5344CB8AC3E}">
        <p14:creationId xmlns:p14="http://schemas.microsoft.com/office/powerpoint/2010/main" val="54915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3"/>
          <p:cNvSpPr txBox="1">
            <a:spLocks noGrp="1"/>
          </p:cNvSpPr>
          <p:nvPr>
            <p:ph type="title"/>
          </p:nvPr>
        </p:nvSpPr>
        <p:spPr>
          <a:prstGeom prst="rect">
            <a:avLst/>
          </a:prstGeom>
        </p:spPr>
        <p:txBody>
          <a:bodyPr spcFirstLastPara="1" wrap="square" lIns="91425" tIns="91425" rIns="91425" bIns="91425" anchor="ctr" anchorCtr="0">
            <a:noAutofit/>
          </a:bodyPr>
          <a:lstStyle/>
          <a:p>
            <a:pPr algn="ctr"/>
            <a:r>
              <a:rPr lang="en-US" sz="4000" b="1" dirty="0">
                <a:latin typeface="+mn-lt"/>
              </a:rPr>
              <a:t>How Corporate Communication Started</a:t>
            </a:r>
            <a:endParaRPr sz="4000" b="1" dirty="0">
              <a:latin typeface="+mn-lt"/>
              <a:ea typeface="Calistoga"/>
              <a:cs typeface="Calistoga"/>
              <a:sym typeface="Calistoga"/>
            </a:endParaRPr>
          </a:p>
        </p:txBody>
      </p:sp>
      <p:sp>
        <p:nvSpPr>
          <p:cNvPr id="2" name="Rectangle 1">
            <a:extLst>
              <a:ext uri="{FF2B5EF4-FFF2-40B4-BE49-F238E27FC236}">
                <a16:creationId xmlns:a16="http://schemas.microsoft.com/office/drawing/2014/main" id="{11FB9C67-CDFC-4448-9FE2-5E9941C56E66}"/>
              </a:ext>
            </a:extLst>
          </p:cNvPr>
          <p:cNvSpPr/>
          <p:nvPr/>
        </p:nvSpPr>
        <p:spPr>
          <a:xfrm>
            <a:off x="2388545" y="1938023"/>
            <a:ext cx="4608248" cy="7178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badi" panose="020B0604020104020204" pitchFamily="34" charset="0"/>
              </a:rPr>
              <a:t>Story of Rockefeller (founder of Exxon Mobile)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2215F-3607-46D6-9F72-5D6BB0073A40}"/>
              </a:ext>
            </a:extLst>
          </p:cNvPr>
          <p:cNvSpPr>
            <a:spLocks noGrp="1"/>
          </p:cNvSpPr>
          <p:nvPr>
            <p:ph type="title"/>
          </p:nvPr>
        </p:nvSpPr>
        <p:spPr/>
        <p:txBody>
          <a:bodyPr/>
          <a:lstStyle/>
          <a:p>
            <a:pPr algn="ctr"/>
            <a:r>
              <a:rPr lang="en-CA" dirty="0">
                <a:latin typeface="Abadi" panose="020B0604020104020204" pitchFamily="34" charset="0"/>
              </a:rPr>
              <a:t>Corporate Communication</a:t>
            </a:r>
          </a:p>
        </p:txBody>
      </p:sp>
      <p:pic>
        <p:nvPicPr>
          <p:cNvPr id="3" name="Picture 2">
            <a:extLst>
              <a:ext uri="{FF2B5EF4-FFF2-40B4-BE49-F238E27FC236}">
                <a16:creationId xmlns:a16="http://schemas.microsoft.com/office/drawing/2014/main" id="{1C6C55B3-3972-4093-9D6F-38B0D5037911}"/>
              </a:ext>
            </a:extLst>
          </p:cNvPr>
          <p:cNvPicPr>
            <a:picLocks noChangeAspect="1"/>
          </p:cNvPicPr>
          <p:nvPr/>
        </p:nvPicPr>
        <p:blipFill>
          <a:blip r:embed="rId3"/>
          <a:stretch>
            <a:fillRect/>
          </a:stretch>
        </p:blipFill>
        <p:spPr>
          <a:xfrm>
            <a:off x="2246174" y="1983435"/>
            <a:ext cx="4651651" cy="1176630"/>
          </a:xfrm>
          <a:prstGeom prst="rect">
            <a:avLst/>
          </a:prstGeom>
        </p:spPr>
      </p:pic>
    </p:spTree>
    <p:extLst>
      <p:ext uri="{BB962C8B-B14F-4D97-AF65-F5344CB8AC3E}">
        <p14:creationId xmlns:p14="http://schemas.microsoft.com/office/powerpoint/2010/main" val="199244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57010B-1DED-43CD-AB06-4ACA0B1CF1E0}"/>
              </a:ext>
            </a:extLst>
          </p:cNvPr>
          <p:cNvSpPr/>
          <p:nvPr/>
        </p:nvSpPr>
        <p:spPr>
          <a:xfrm>
            <a:off x="2433918" y="1045511"/>
            <a:ext cx="3919817" cy="5109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Name of company: Greenpeace</a:t>
            </a:r>
          </a:p>
        </p:txBody>
      </p:sp>
      <p:sp>
        <p:nvSpPr>
          <p:cNvPr id="8" name="Rectangle 7">
            <a:extLst>
              <a:ext uri="{FF2B5EF4-FFF2-40B4-BE49-F238E27FC236}">
                <a16:creationId xmlns:a16="http://schemas.microsoft.com/office/drawing/2014/main" id="{A99FF521-D655-4882-B7EB-198D6EC309A1}"/>
              </a:ext>
            </a:extLst>
          </p:cNvPr>
          <p:cNvSpPr/>
          <p:nvPr/>
        </p:nvSpPr>
        <p:spPr>
          <a:xfrm>
            <a:off x="2467535" y="1835240"/>
            <a:ext cx="3852582" cy="5109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What did it do? Change of public opinion</a:t>
            </a:r>
          </a:p>
        </p:txBody>
      </p:sp>
      <p:sp>
        <p:nvSpPr>
          <p:cNvPr id="12" name="Rectangle 11">
            <a:extLst>
              <a:ext uri="{FF2B5EF4-FFF2-40B4-BE49-F238E27FC236}">
                <a16:creationId xmlns:a16="http://schemas.microsoft.com/office/drawing/2014/main" id="{68304F77-66F6-4757-9879-24BB57DF623E}"/>
              </a:ext>
            </a:extLst>
          </p:cNvPr>
          <p:cNvSpPr/>
          <p:nvPr/>
        </p:nvSpPr>
        <p:spPr>
          <a:xfrm>
            <a:off x="2054038" y="2646138"/>
            <a:ext cx="5035919" cy="759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harmful effects of corporate initiatives on environmental</a:t>
            </a:r>
          </a:p>
          <a:p>
            <a:pPr algn="ctr"/>
            <a:r>
              <a:rPr lang="en-US" sz="1800" dirty="0">
                <a:solidFill>
                  <a:schemeClr val="tx1"/>
                </a:solidFill>
              </a:rPr>
              <a:t>pollution and climate change.</a:t>
            </a:r>
          </a:p>
        </p:txBody>
      </p:sp>
      <p:sp>
        <p:nvSpPr>
          <p:cNvPr id="14" name="TextBox 13">
            <a:extLst>
              <a:ext uri="{FF2B5EF4-FFF2-40B4-BE49-F238E27FC236}">
                <a16:creationId xmlns:a16="http://schemas.microsoft.com/office/drawing/2014/main" id="{D0E3862D-27EC-482B-A915-23BA46627875}"/>
              </a:ext>
            </a:extLst>
          </p:cNvPr>
          <p:cNvSpPr txBox="1"/>
          <p:nvPr/>
        </p:nvSpPr>
        <p:spPr>
          <a:xfrm>
            <a:off x="161363" y="282996"/>
            <a:ext cx="8659907" cy="523220"/>
          </a:xfrm>
          <a:prstGeom prst="rect">
            <a:avLst/>
          </a:prstGeom>
          <a:noFill/>
        </p:spPr>
        <p:txBody>
          <a:bodyPr wrap="square" rtlCol="0">
            <a:spAutoFit/>
          </a:bodyPr>
          <a:lstStyle/>
          <a:p>
            <a:r>
              <a:rPr lang="en-US" sz="2800" dirty="0"/>
              <a:t>Role of activist groups in communication</a:t>
            </a:r>
            <a:endParaRPr lang="en-GB" sz="2800" dirty="0"/>
          </a:p>
        </p:txBody>
      </p:sp>
      <p:sp>
        <p:nvSpPr>
          <p:cNvPr id="15" name="Rectangle 14">
            <a:extLst>
              <a:ext uri="{FF2B5EF4-FFF2-40B4-BE49-F238E27FC236}">
                <a16:creationId xmlns:a16="http://schemas.microsoft.com/office/drawing/2014/main" id="{2595A731-2221-43EA-8646-5D6DB8C4E64F}"/>
              </a:ext>
            </a:extLst>
          </p:cNvPr>
          <p:cNvSpPr/>
          <p:nvPr/>
        </p:nvSpPr>
        <p:spPr>
          <a:xfrm>
            <a:off x="1052231" y="3684636"/>
            <a:ext cx="7039535" cy="98370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famous campaigns was its action against Shell</a:t>
            </a:r>
          </a:p>
          <a:p>
            <a:pPr algn="ctr"/>
            <a:r>
              <a:rPr lang="en-US" sz="1600" dirty="0">
                <a:solidFill>
                  <a:schemeClr val="tx1"/>
                </a:solidFill>
              </a:rPr>
              <a:t>Upon company’s decision to dispose of the defunct Brent</a:t>
            </a:r>
          </a:p>
          <a:p>
            <a:pPr algn="ctr"/>
            <a:r>
              <a:rPr lang="en-US" sz="1600" dirty="0">
                <a:solidFill>
                  <a:schemeClr val="tx1"/>
                </a:solidFill>
              </a:rPr>
              <a:t>Spar oil platform.</a:t>
            </a:r>
            <a:endParaRPr lang="en-GB" sz="1600" dirty="0">
              <a:solidFill>
                <a:schemeClr val="tx1"/>
              </a:solidFill>
            </a:endParaRPr>
          </a:p>
        </p:txBody>
      </p:sp>
    </p:spTree>
    <p:extLst>
      <p:ext uri="{BB962C8B-B14F-4D97-AF65-F5344CB8AC3E}">
        <p14:creationId xmlns:p14="http://schemas.microsoft.com/office/powerpoint/2010/main" val="3644932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1766</Words>
  <Application>Microsoft Office PowerPoint</Application>
  <PresentationFormat>On-screen Show (16:9)</PresentationFormat>
  <Paragraphs>110</Paragraphs>
  <Slides>22</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Calibri Light</vt:lpstr>
      <vt:lpstr>Roboto Slab</vt:lpstr>
      <vt:lpstr>Calistoga</vt:lpstr>
      <vt:lpstr>Times New Roman</vt:lpstr>
      <vt:lpstr>Cambria Math</vt:lpstr>
      <vt:lpstr>Arial</vt:lpstr>
      <vt:lpstr>Batang</vt:lpstr>
      <vt:lpstr>Abadi</vt:lpstr>
      <vt:lpstr>Sitka Text Semibold</vt:lpstr>
      <vt:lpstr>Wingdings</vt:lpstr>
      <vt:lpstr>Calibri</vt:lpstr>
      <vt:lpstr>Chivo</vt:lpstr>
      <vt:lpstr>Office Theme</vt:lpstr>
      <vt:lpstr>Corporate Communication &amp; contemporary Business Challenges</vt:lpstr>
      <vt:lpstr>What Counts as Corporate Communication Today</vt:lpstr>
      <vt:lpstr>What Counts as Corporate Communication Today</vt:lpstr>
      <vt:lpstr>What Counts as Corporate Communication Today</vt:lpstr>
      <vt:lpstr>What Counts as Corporate Communication Today</vt:lpstr>
      <vt:lpstr>What Counts as Corporate Communication Today</vt:lpstr>
      <vt:lpstr>How Corporate Communication Started</vt:lpstr>
      <vt:lpstr>Corporate Communication</vt:lpstr>
      <vt:lpstr>PowerPoint Presentation</vt:lpstr>
      <vt:lpstr>The result of this campaign……</vt:lpstr>
      <vt:lpstr>Pharmaceutical industry</vt:lpstr>
      <vt:lpstr>Fragmentation</vt:lpstr>
      <vt:lpstr>Consequences of Fragmentation</vt:lpstr>
      <vt:lpstr>Integrated Communication: A Coordinated Approach</vt:lpstr>
      <vt:lpstr>Warm Up</vt:lpstr>
      <vt:lpstr>Real-World Examples of Communication Failures</vt:lpstr>
      <vt:lpstr>Real-World Examples of Communication Failures</vt:lpstr>
      <vt:lpstr>Boeing’s Example of Miscommunication</vt:lpstr>
      <vt:lpstr>PowerPoint Presentation</vt:lpstr>
      <vt:lpstr>PowerPoint Presentation</vt:lpstr>
      <vt:lpstr>PowerPoint Presentation</vt:lpstr>
      <vt:lpstr>Premeeting Discussion with Your Boss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THE COMMUNICATION SYSTEM</dc:title>
  <dc:creator>Dell</dc:creator>
  <cp:lastModifiedBy>Dell Iceblue</cp:lastModifiedBy>
  <cp:revision>43</cp:revision>
  <dcterms:modified xsi:type="dcterms:W3CDTF">2025-09-27T12:43:12Z</dcterms:modified>
</cp:coreProperties>
</file>