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82" r:id="rId5"/>
    <p:sldId id="274" r:id="rId6"/>
    <p:sldId id="275" r:id="rId7"/>
    <p:sldId id="276" r:id="rId8"/>
    <p:sldId id="277" r:id="rId9"/>
    <p:sldId id="283" r:id="rId10"/>
    <p:sldId id="266" r:id="rId11"/>
    <p:sldId id="278" r:id="rId12"/>
    <p:sldId id="262" r:id="rId13"/>
    <p:sldId id="279" r:id="rId14"/>
    <p:sldId id="280" r:id="rId15"/>
    <p:sldId id="281" r:id="rId16"/>
    <p:sldId id="284" r:id="rId17"/>
    <p:sldId id="273" r:id="rId18"/>
  </p:sldIdLst>
  <p:sldSz cx="18288000" cy="10287000"/>
  <p:notesSz cx="6858000" cy="9144000"/>
  <p:embeddedFontLst>
    <p:embeddedFont>
      <p:font typeface="Angsana New" panose="02020603050405020304" pitchFamily="18" charset="-34"/>
      <p:regular r:id="rId20"/>
      <p:bold r:id="rId21"/>
      <p:italic r:id="rId22"/>
      <p:boldItalic r:id="rId23"/>
    </p:embeddedFont>
    <p:embeddedFont>
      <p:font typeface="Arial Nova" panose="020B05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DM Sans" panose="020B0604020202020204" charset="0"/>
      <p:regular r:id="rId36"/>
    </p:embeddedFont>
    <p:embeddedFont>
      <p:font typeface="Kollektif 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907" autoAdjust="0"/>
  </p:normalViewPr>
  <p:slideViewPr>
    <p:cSldViewPr>
      <p:cViewPr varScale="1">
        <p:scale>
          <a:sx n="40" d="100"/>
          <a:sy n="40" d="100"/>
        </p:scale>
        <p:origin x="9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58769-C46D-4D7F-9A80-031B619553C3}" type="datetimeFigureOut">
              <a:rPr lang="en-GB" smtClean="0"/>
              <a:t>04/10/2025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F3758-0121-4C74-B4E3-BE462B7F3E52}" type="slidenum">
              <a:rPr lang="en-GB" smtClean="0"/>
              <a:t>‹#›</a:t>
            </a:fld>
            <a:endParaRPr lang="en-GB"/>
          </a:p>
        </p:txBody>
      </p:sp>
    </p:spTree>
    <p:extLst>
      <p:ext uri="{BB962C8B-B14F-4D97-AF65-F5344CB8AC3E}">
        <p14:creationId xmlns:p14="http://schemas.microsoft.com/office/powerpoint/2010/main" val="15343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Hennes &amp; Mauritz (H &amp; M)….</a:t>
            </a:r>
            <a:r>
              <a:rPr lang="en-US" dirty="0"/>
              <a:t> Much like how IHOP’s rebranding to </a:t>
            </a:r>
            <a:r>
              <a:rPr lang="en-US" dirty="0" err="1"/>
              <a:t>IHOb</a:t>
            </a:r>
            <a:r>
              <a:rPr lang="en-US" dirty="0"/>
              <a:t> created confusion by shifting its focus from pancakes to burgers, </a:t>
            </a:r>
            <a:r>
              <a:rPr lang="en-US" dirty="0" err="1"/>
              <a:t>Khaadi's</a:t>
            </a:r>
            <a:r>
              <a:rPr lang="en-US" dirty="0"/>
              <a:t> diversification into home products and cosmetics caused some mixed reactions. The expansion into unrelated categories left some customers wondering whether </a:t>
            </a:r>
            <a:r>
              <a:rPr lang="en-US" dirty="0" err="1"/>
              <a:t>Khaadi</a:t>
            </a:r>
            <a:r>
              <a:rPr lang="en-US" dirty="0"/>
              <a:t> was losing its identity as a fashion-focused brand.</a:t>
            </a:r>
            <a:endParaRPr lang="en-GB" dirty="0"/>
          </a:p>
        </p:txBody>
      </p:sp>
      <p:sp>
        <p:nvSpPr>
          <p:cNvPr id="4" name="Slide Number Placeholder 3"/>
          <p:cNvSpPr>
            <a:spLocks noGrp="1"/>
          </p:cNvSpPr>
          <p:nvPr>
            <p:ph type="sldNum" sz="quarter" idx="5"/>
          </p:nvPr>
        </p:nvSpPr>
        <p:spPr/>
        <p:txBody>
          <a:bodyPr/>
          <a:lstStyle/>
          <a:p>
            <a:fld id="{154F3758-0121-4C74-B4E3-BE462B7F3E52}" type="slidenum">
              <a:rPr lang="en-GB" smtClean="0"/>
              <a:t>12</a:t>
            </a:fld>
            <a:endParaRPr lang="en-GB"/>
          </a:p>
        </p:txBody>
      </p:sp>
    </p:spTree>
    <p:extLst>
      <p:ext uri="{BB962C8B-B14F-4D97-AF65-F5344CB8AC3E}">
        <p14:creationId xmlns:p14="http://schemas.microsoft.com/office/powerpoint/2010/main" val="112912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Hennes &amp; Mauritz (H &amp; M)</a:t>
            </a:r>
          </a:p>
          <a:p>
            <a:endParaRPr lang="en-GB" dirty="0"/>
          </a:p>
          <a:p>
            <a:r>
              <a:rPr lang="en-US" dirty="0"/>
              <a:t>a. cultural sensitivities </a:t>
            </a:r>
          </a:p>
          <a:p>
            <a:endParaRPr lang="en-US" dirty="0"/>
          </a:p>
          <a:p>
            <a:r>
              <a:rPr lang="en-US" dirty="0"/>
              <a:t>b. marketing materials </a:t>
            </a:r>
          </a:p>
          <a:p>
            <a:endParaRPr lang="en-GB" dirty="0"/>
          </a:p>
        </p:txBody>
      </p:sp>
      <p:sp>
        <p:nvSpPr>
          <p:cNvPr id="4" name="Slide Number Placeholder 3"/>
          <p:cNvSpPr>
            <a:spLocks noGrp="1"/>
          </p:cNvSpPr>
          <p:nvPr>
            <p:ph type="sldNum" sz="quarter" idx="5"/>
          </p:nvPr>
        </p:nvSpPr>
        <p:spPr/>
        <p:txBody>
          <a:bodyPr/>
          <a:lstStyle/>
          <a:p>
            <a:fld id="{154F3758-0121-4C74-B4E3-BE462B7F3E52}" type="slidenum">
              <a:rPr lang="en-GB" smtClean="0"/>
              <a:t>13</a:t>
            </a:fld>
            <a:endParaRPr lang="en-GB"/>
          </a:p>
        </p:txBody>
      </p:sp>
    </p:spTree>
    <p:extLst>
      <p:ext uri="{BB962C8B-B14F-4D97-AF65-F5344CB8AC3E}">
        <p14:creationId xmlns:p14="http://schemas.microsoft.com/office/powerpoint/2010/main" val="98288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Tone-deaf to real protests – The ad seemed to trivialize the Black Lives Matter (BLM) movement and other serious protests happening worldwide. Oversimplification of activism – It suggested that social justice issues could be solved just by offering a Pepsi.</a:t>
            </a:r>
          </a:p>
          <a:p>
            <a:endParaRPr lang="en-US" dirty="0"/>
          </a:p>
          <a:p>
            <a:r>
              <a:rPr lang="en-US" dirty="0"/>
              <a:t>Pepsi pulled the ad within 24 hours and issued an apology, </a:t>
            </a:r>
            <a:r>
              <a:rPr lang="en-US" dirty="0" err="1"/>
              <a:t>stating:“Pepsi</a:t>
            </a:r>
            <a:r>
              <a:rPr lang="en-US" dirty="0"/>
              <a:t> was trying to project a global message of unity, peace, and understanding. Clearly, we missed the mark, and we apologize.”</a:t>
            </a:r>
            <a:endParaRPr lang="en-GB" dirty="0"/>
          </a:p>
        </p:txBody>
      </p:sp>
      <p:sp>
        <p:nvSpPr>
          <p:cNvPr id="4" name="Slide Number Placeholder 3"/>
          <p:cNvSpPr>
            <a:spLocks noGrp="1"/>
          </p:cNvSpPr>
          <p:nvPr>
            <p:ph type="sldNum" sz="quarter" idx="5"/>
          </p:nvPr>
        </p:nvSpPr>
        <p:spPr/>
        <p:txBody>
          <a:bodyPr/>
          <a:lstStyle/>
          <a:p>
            <a:fld id="{154F3758-0121-4C74-B4E3-BE462B7F3E52}" type="slidenum">
              <a:rPr lang="en-GB" smtClean="0"/>
              <a:t>14</a:t>
            </a:fld>
            <a:endParaRPr lang="en-GB"/>
          </a:p>
        </p:txBody>
      </p:sp>
    </p:spTree>
    <p:extLst>
      <p:ext uri="{BB962C8B-B14F-4D97-AF65-F5344CB8AC3E}">
        <p14:creationId xmlns:p14="http://schemas.microsoft.com/office/powerpoint/2010/main" val="50409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should have clearly acknowledged the complexity and seriousness of social justice movements. Instead of trivializing protests, the ad could have focused on community unity, support for positive causes, and Pepsi as a brand promoting collaboration and dialogue.</a:t>
            </a:r>
          </a:p>
          <a:p>
            <a:endParaRPr lang="en-GB" dirty="0"/>
          </a:p>
          <a:p>
            <a:endParaRPr lang="en-GB" dirty="0"/>
          </a:p>
          <a:p>
            <a:r>
              <a:rPr lang="en-US" dirty="0"/>
              <a:t>A more appropriate approach would be to ensure that the slogan on the clothing is free of any cultural or racial undertones. They could have used more neutral, empowering language, particularly for children's clothing.</a:t>
            </a:r>
            <a:endParaRPr lang="en-GB" dirty="0"/>
          </a:p>
        </p:txBody>
      </p:sp>
      <p:sp>
        <p:nvSpPr>
          <p:cNvPr id="4" name="Slide Number Placeholder 3"/>
          <p:cNvSpPr>
            <a:spLocks noGrp="1"/>
          </p:cNvSpPr>
          <p:nvPr>
            <p:ph type="sldNum" sz="quarter" idx="5"/>
          </p:nvPr>
        </p:nvSpPr>
        <p:spPr/>
        <p:txBody>
          <a:bodyPr/>
          <a:lstStyle/>
          <a:p>
            <a:fld id="{154F3758-0121-4C74-B4E3-BE462B7F3E52}" type="slidenum">
              <a:rPr lang="en-GB" smtClean="0"/>
              <a:t>15</a:t>
            </a:fld>
            <a:endParaRPr lang="en-GB"/>
          </a:p>
        </p:txBody>
      </p:sp>
    </p:spTree>
    <p:extLst>
      <p:ext uri="{BB962C8B-B14F-4D97-AF65-F5344CB8AC3E}">
        <p14:creationId xmlns:p14="http://schemas.microsoft.com/office/powerpoint/2010/main" val="3183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Improved: Our company offers a diverse range of products to meet customer needs.</a:t>
            </a:r>
          </a:p>
          <a:p>
            <a:r>
              <a:rPr lang="en-US" dirty="0"/>
              <a:t>Improved: This product is priced at a premium due to its superior quality and features.</a:t>
            </a:r>
          </a:p>
          <a:p>
            <a:r>
              <a:rPr lang="en-US" dirty="0"/>
              <a:t> Improved: Expanding our customer base is essential for business growth.</a:t>
            </a:r>
          </a:p>
          <a:p>
            <a:r>
              <a:rPr lang="en-US" dirty="0"/>
              <a:t> Improved: The company’s profit margins need improvement to ensure long-term sustainability.</a:t>
            </a:r>
          </a:p>
          <a:p>
            <a:r>
              <a:rPr lang="en-US" dirty="0"/>
              <a:t> Improved: Our team demonstrates dedication and efficiency in every project.</a:t>
            </a:r>
          </a:p>
          <a:p>
            <a:r>
              <a:rPr lang="en-US" dirty="0"/>
              <a:t>Improved: We aim to scale our business by expanding into new markets.</a:t>
            </a:r>
          </a:p>
        </p:txBody>
      </p:sp>
      <p:sp>
        <p:nvSpPr>
          <p:cNvPr id="4" name="Slide Number Placeholder 3"/>
          <p:cNvSpPr>
            <a:spLocks noGrp="1"/>
          </p:cNvSpPr>
          <p:nvPr>
            <p:ph type="sldNum" sz="quarter" idx="5"/>
          </p:nvPr>
        </p:nvSpPr>
        <p:spPr/>
        <p:txBody>
          <a:bodyPr/>
          <a:lstStyle/>
          <a:p>
            <a:fld id="{154F3758-0121-4C74-B4E3-BE462B7F3E52}" type="slidenum">
              <a:rPr lang="en-GB" smtClean="0"/>
              <a:t>16</a:t>
            </a:fld>
            <a:endParaRPr lang="en-GB"/>
          </a:p>
        </p:txBody>
      </p:sp>
    </p:spTree>
    <p:extLst>
      <p:ext uri="{BB962C8B-B14F-4D97-AF65-F5344CB8AC3E}">
        <p14:creationId xmlns:p14="http://schemas.microsoft.com/office/powerpoint/2010/main" val="163454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9" name="TextBox 9"/>
          <p:cNvSpPr txBox="1"/>
          <p:nvPr/>
        </p:nvSpPr>
        <p:spPr>
          <a:xfrm>
            <a:off x="11090794" y="9040954"/>
            <a:ext cx="7197206" cy="529889"/>
          </a:xfrm>
          <a:prstGeom prst="rect">
            <a:avLst/>
          </a:prstGeom>
        </p:spPr>
        <p:txBody>
          <a:bodyPr lIns="0" tIns="0" rIns="0" bIns="0" rtlCol="0" anchor="t">
            <a:spAutoFit/>
          </a:bodyPr>
          <a:lstStyle/>
          <a:p>
            <a:pPr algn="ctr">
              <a:lnSpc>
                <a:spcPts val="4070"/>
              </a:lnSpc>
            </a:pPr>
            <a:r>
              <a:rPr lang="en-US" sz="3700" b="1" dirty="0">
                <a:solidFill>
                  <a:srgbClr val="545454"/>
                </a:solidFill>
                <a:latin typeface="Cambria" panose="02040503050406030204" pitchFamily="18" charset="0"/>
                <a:ea typeface="Cambria" panose="02040503050406030204" pitchFamily="18" charset="0"/>
                <a:cs typeface="DM Sans"/>
                <a:sym typeface="DM Sans"/>
              </a:rPr>
              <a:t>LECTURE 3</a:t>
            </a:r>
          </a:p>
        </p:txBody>
      </p:sp>
      <p:sp>
        <p:nvSpPr>
          <p:cNvPr id="10" name="Freeform 10"/>
          <p:cNvSpPr/>
          <p:nvPr/>
        </p:nvSpPr>
        <p:spPr>
          <a:xfrm rot="-10800000">
            <a:off x="9525" y="63583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083809" y="63869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0" y="7470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5400000">
            <a:off x="1083809"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0800000">
            <a:off x="1083809" y="962372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10800000">
            <a:off x="3321750" y="8583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3321750" y="74993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rot="5400000">
            <a:off x="4405559" y="8583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2237941" y="966693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3321750" y="966693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24"/>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flipH="1" flipV="1">
            <a:off x="15470622" y="4433486"/>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Freeform 31"/>
          <p:cNvSpPr/>
          <p:nvPr/>
        </p:nvSpPr>
        <p:spPr>
          <a:xfrm rot="5400000" flipH="1" flipV="1">
            <a:off x="16554431" y="4433486"/>
            <a:ext cx="1083809" cy="108380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2" name="Group 32"/>
          <p:cNvGrpSpPr/>
          <p:nvPr/>
        </p:nvGrpSpPr>
        <p:grpSpPr>
          <a:xfrm rot="2700000">
            <a:off x="-1376391" y="-3093321"/>
            <a:ext cx="7415398" cy="3565095"/>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4" name="TextBox 3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5" name="AutoShape 35"/>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36" name="AutoShape 36"/>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37" name="AutoShape 37"/>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38" name="AutoShape 38"/>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39" name="AutoShape 3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40" name="AutoShape 4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41" name="AutoShape 4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42" name="AutoShape 42"/>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43" name="Rectangle 42">
            <a:extLst>
              <a:ext uri="{FF2B5EF4-FFF2-40B4-BE49-F238E27FC236}">
                <a16:creationId xmlns:a16="http://schemas.microsoft.com/office/drawing/2014/main" id="{70884C96-961B-469B-A281-5BD10FC1383A}"/>
              </a:ext>
            </a:extLst>
          </p:cNvPr>
          <p:cNvSpPr/>
          <p:nvPr/>
        </p:nvSpPr>
        <p:spPr>
          <a:xfrm>
            <a:off x="850402" y="3491487"/>
            <a:ext cx="14620220" cy="2123658"/>
          </a:xfrm>
          <a:prstGeom prst="rect">
            <a:avLst/>
          </a:prstGeom>
        </p:spPr>
        <p:txBody>
          <a:bodyPr wrap="square">
            <a:spAutoFit/>
          </a:bodyPr>
          <a:lstStyle/>
          <a:p>
            <a:pPr algn="ctr"/>
            <a:r>
              <a:rPr lang="en-US" sz="6600" b="1" dirty="0">
                <a:latin typeface="72 Black" panose="020B0A04030603020204" pitchFamily="34" charset="0"/>
                <a:cs typeface="72 Black" panose="020B0A04030603020204" pitchFamily="34" charset="0"/>
              </a:rPr>
              <a:t>Language in Organizations and Marketing Campaigns</a:t>
            </a:r>
            <a:endParaRPr lang="en-GB" sz="6600" b="1" dirty="0">
              <a:latin typeface="72 Black" panose="020B0A04030603020204" pitchFamily="34" charset="0"/>
              <a:cs typeface="72 Black" panose="020B0A040306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20"/>
          <p:cNvGrpSpPr/>
          <p:nvPr/>
        </p:nvGrpSpPr>
        <p:grpSpPr>
          <a:xfrm rot="2700000">
            <a:off x="14381224" y="7574679"/>
            <a:ext cx="7415398" cy="3565095"/>
            <a:chOff x="0" y="0"/>
            <a:chExt cx="660400" cy="317500"/>
          </a:xfrm>
        </p:grpSpPr>
        <p:sp>
          <p:nvSpPr>
            <p:cNvPr id="21" name="Freeform 2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2" name="TextBox 22"/>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24" name="AutoShape 24"/>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25" name="AutoShape 25"/>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27" name="AutoShape 27"/>
          <p:cNvSpPr/>
          <p:nvPr/>
        </p:nvSpPr>
        <p:spPr>
          <a:xfrm>
            <a:off x="13254553" y="9891320"/>
            <a:ext cx="4347674" cy="4347674"/>
          </a:xfrm>
          <a:prstGeom prst="line">
            <a:avLst/>
          </a:prstGeom>
          <a:ln w="28575" cap="flat">
            <a:solidFill>
              <a:srgbClr val="8CA9AD"/>
            </a:solidFill>
            <a:prstDash val="solid"/>
            <a:headEnd type="none" w="sm" len="sm"/>
            <a:tailEnd type="none" w="sm" len="sm"/>
          </a:ln>
        </p:spPr>
      </p:sp>
      <p:sp>
        <p:nvSpPr>
          <p:cNvPr id="40" name="Rectangle 39">
            <a:extLst>
              <a:ext uri="{FF2B5EF4-FFF2-40B4-BE49-F238E27FC236}">
                <a16:creationId xmlns:a16="http://schemas.microsoft.com/office/drawing/2014/main" id="{9EE685A4-99EE-4581-AD92-5B27F08AA43D}"/>
              </a:ext>
            </a:extLst>
          </p:cNvPr>
          <p:cNvSpPr/>
          <p:nvPr/>
        </p:nvSpPr>
        <p:spPr>
          <a:xfrm>
            <a:off x="1295064" y="962226"/>
            <a:ext cx="7848936" cy="1015663"/>
          </a:xfrm>
          <a:prstGeom prst="rect">
            <a:avLst/>
          </a:prstGeom>
        </p:spPr>
        <p:txBody>
          <a:bodyPr wrap="square">
            <a:spAutoFit/>
          </a:bodyPr>
          <a:lstStyle/>
          <a:p>
            <a:r>
              <a:rPr lang="en-GB" sz="6000" dirty="0"/>
              <a:t>Tone and Culture</a:t>
            </a:r>
          </a:p>
        </p:txBody>
      </p:sp>
      <p:sp>
        <p:nvSpPr>
          <p:cNvPr id="41" name="TextBox 40">
            <a:extLst>
              <a:ext uri="{FF2B5EF4-FFF2-40B4-BE49-F238E27FC236}">
                <a16:creationId xmlns:a16="http://schemas.microsoft.com/office/drawing/2014/main" id="{A48080AE-4085-47B4-AB6F-361A9B744FC4}"/>
              </a:ext>
            </a:extLst>
          </p:cNvPr>
          <p:cNvSpPr txBox="1"/>
          <p:nvPr/>
        </p:nvSpPr>
        <p:spPr>
          <a:xfrm>
            <a:off x="4415470" y="4157556"/>
            <a:ext cx="9791262" cy="3046988"/>
          </a:xfrm>
          <a:prstGeom prst="rect">
            <a:avLst/>
          </a:prstGeom>
          <a:noFill/>
        </p:spPr>
        <p:txBody>
          <a:bodyPr wrap="square" rtlCol="0">
            <a:spAutoFit/>
          </a:bodyPr>
          <a:lstStyle/>
          <a:p>
            <a:r>
              <a:rPr lang="en-GB" sz="4800" dirty="0"/>
              <a:t>A language of start up ?</a:t>
            </a:r>
          </a:p>
          <a:p>
            <a:endParaRPr lang="en-GB" sz="4800" dirty="0"/>
          </a:p>
          <a:p>
            <a:endParaRPr lang="en-GB" sz="4800" dirty="0"/>
          </a:p>
          <a:p>
            <a:r>
              <a:rPr lang="en-GB" sz="4800" dirty="0"/>
              <a:t>A language of big organizations?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7F017-97C1-4B5D-BE30-A64AA055C3F9}"/>
              </a:ext>
            </a:extLst>
          </p:cNvPr>
          <p:cNvSpPr txBox="1"/>
          <p:nvPr/>
        </p:nvSpPr>
        <p:spPr>
          <a:xfrm>
            <a:off x="533400" y="266700"/>
            <a:ext cx="7620000" cy="9294852"/>
          </a:xfrm>
          <a:prstGeom prst="rect">
            <a:avLst/>
          </a:prstGeom>
          <a:noFill/>
        </p:spPr>
        <p:txBody>
          <a:bodyPr wrap="square" rtlCol="0">
            <a:spAutoFit/>
          </a:bodyPr>
          <a:lstStyle/>
          <a:p>
            <a:r>
              <a:rPr lang="en-US" sz="4400" dirty="0"/>
              <a:t>Subject: Exciting News! New Product Launch Coming Soon!</a:t>
            </a:r>
          </a:p>
          <a:p>
            <a:endParaRPr lang="en-US" sz="4400" dirty="0"/>
          </a:p>
          <a:p>
            <a:r>
              <a:rPr lang="en-US" sz="2800" b="1" dirty="0"/>
              <a:t>Hi Team,</a:t>
            </a:r>
          </a:p>
          <a:p>
            <a:endParaRPr lang="en-US" sz="2800" b="1" dirty="0"/>
          </a:p>
          <a:p>
            <a:r>
              <a:rPr lang="en-US" sz="2800" b="1" dirty="0"/>
              <a:t>We're thrilled to announce that our new product, [Product Name], is almost ready for launch! This innovative product has been in development for months, and we're confident that it will revolutionize the [industry] market.</a:t>
            </a:r>
          </a:p>
          <a:p>
            <a:endParaRPr lang="en-US" sz="2800" b="1" dirty="0"/>
          </a:p>
          <a:p>
            <a:r>
              <a:rPr lang="en-US" sz="2800" b="1" dirty="0"/>
              <a:t>In the coming weeks, we'll be sharing more details about [Product Name], including its features, benefits, and pricing. </a:t>
            </a:r>
          </a:p>
          <a:p>
            <a:r>
              <a:rPr lang="en-US" sz="2800" b="1" dirty="0"/>
              <a:t>We're excited to see how [Product Name] will impact our business and our customers' lives. Thank you for your hard work and dedication to making this launch a success! Best regards,[Your Name][Your Title]</a:t>
            </a:r>
            <a:endParaRPr lang="en-GB" sz="2800" b="1" dirty="0"/>
          </a:p>
        </p:txBody>
      </p:sp>
      <p:sp>
        <p:nvSpPr>
          <p:cNvPr id="3" name="TextBox 2">
            <a:extLst>
              <a:ext uri="{FF2B5EF4-FFF2-40B4-BE49-F238E27FC236}">
                <a16:creationId xmlns:a16="http://schemas.microsoft.com/office/drawing/2014/main" id="{E7B5D654-7BF1-4FA9-AB06-ACABA299716B}"/>
              </a:ext>
            </a:extLst>
          </p:cNvPr>
          <p:cNvSpPr txBox="1"/>
          <p:nvPr/>
        </p:nvSpPr>
        <p:spPr>
          <a:xfrm>
            <a:off x="9698182" y="266700"/>
            <a:ext cx="8077200" cy="9048631"/>
          </a:xfrm>
          <a:prstGeom prst="rect">
            <a:avLst/>
          </a:prstGeom>
          <a:noFill/>
        </p:spPr>
        <p:txBody>
          <a:bodyPr wrap="square" rtlCol="0">
            <a:spAutoFit/>
          </a:bodyPr>
          <a:lstStyle/>
          <a:p>
            <a:r>
              <a:rPr lang="en-US" sz="4400" dirty="0"/>
              <a:t>Subject: Important Update: Company-Wide Reorganization</a:t>
            </a:r>
          </a:p>
          <a:p>
            <a:endParaRPr lang="en-US" dirty="0"/>
          </a:p>
          <a:p>
            <a:endParaRPr lang="en-US" sz="2800" b="1" dirty="0"/>
          </a:p>
          <a:p>
            <a:r>
              <a:rPr lang="en-US" sz="2800" b="1" dirty="0"/>
              <a:t>Dear Colleagues,</a:t>
            </a:r>
          </a:p>
          <a:p>
            <a:endParaRPr lang="en-US" sz="2800" b="1" dirty="0"/>
          </a:p>
          <a:p>
            <a:r>
              <a:rPr lang="en-US" sz="2800" b="1"/>
              <a:t>I </a:t>
            </a:r>
            <a:r>
              <a:rPr lang="en-US" sz="2800" b="1" dirty="0"/>
              <a:t>am writing to inform you of an upcoming company-wide reorganization that will take effect on [start date]. This reorganization is part of our ongoing efforts to streamline our operations and position the company for continued growth.</a:t>
            </a:r>
          </a:p>
          <a:p>
            <a:endParaRPr lang="en-US" sz="2800" b="1" dirty="0"/>
          </a:p>
          <a:p>
            <a:r>
              <a:rPr lang="en-US" sz="2800" b="1" dirty="0"/>
              <a:t>We understand that this news may be unsettling, and we want to assure you that we are committed to a smooth transition. We will be providing additional information and support to help you navigate these changes. If you have any questions or concerns, please do not hesitate to reach out to your manager or HR representative. Thank you for your understanding and cooperation.   </a:t>
            </a:r>
            <a:endParaRPr lang="en-GB" sz="2800" b="1" dirty="0"/>
          </a:p>
        </p:txBody>
      </p:sp>
    </p:spTree>
    <p:extLst>
      <p:ext uri="{BB962C8B-B14F-4D97-AF65-F5344CB8AC3E}">
        <p14:creationId xmlns:p14="http://schemas.microsoft.com/office/powerpoint/2010/main" val="192020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Freeform 1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AutoShape 23"/>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24" name="AutoShape 24"/>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25" name="AutoShape 25"/>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27" name="AutoShape 27"/>
          <p:cNvSpPr/>
          <p:nvPr/>
        </p:nvSpPr>
        <p:spPr>
          <a:xfrm>
            <a:off x="13254553" y="9891320"/>
            <a:ext cx="4347674" cy="4347674"/>
          </a:xfrm>
          <a:prstGeom prst="line">
            <a:avLst/>
          </a:prstGeom>
          <a:ln w="28575" cap="flat">
            <a:solidFill>
              <a:srgbClr val="8CA9AD"/>
            </a:solidFill>
            <a:prstDash val="solid"/>
            <a:headEnd type="none" w="sm" len="sm"/>
            <a:tailEnd type="none" w="sm" len="sm"/>
          </a:ln>
        </p:spPr>
      </p:sp>
      <p:sp>
        <p:nvSpPr>
          <p:cNvPr id="38" name="AutoShape 38"/>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40" name="TextBox 39">
            <a:extLst>
              <a:ext uri="{FF2B5EF4-FFF2-40B4-BE49-F238E27FC236}">
                <a16:creationId xmlns:a16="http://schemas.microsoft.com/office/drawing/2014/main" id="{E3870FA9-F599-4D54-BE13-9EDF2C5D4334}"/>
              </a:ext>
            </a:extLst>
          </p:cNvPr>
          <p:cNvSpPr txBox="1"/>
          <p:nvPr/>
        </p:nvSpPr>
        <p:spPr>
          <a:xfrm>
            <a:off x="685800" y="1028700"/>
            <a:ext cx="11543001" cy="1754326"/>
          </a:xfrm>
          <a:prstGeom prst="rect">
            <a:avLst/>
          </a:prstGeom>
          <a:noFill/>
        </p:spPr>
        <p:txBody>
          <a:bodyPr wrap="square" rtlCol="0">
            <a:spAutoFit/>
          </a:bodyPr>
          <a:lstStyle/>
          <a:p>
            <a:r>
              <a:rPr lang="en-GB" sz="5400" b="1" dirty="0"/>
              <a:t>Poor Language and Communication issues Companies face</a:t>
            </a:r>
          </a:p>
        </p:txBody>
      </p:sp>
      <p:sp>
        <p:nvSpPr>
          <p:cNvPr id="41" name="TextBox 40">
            <a:extLst>
              <a:ext uri="{FF2B5EF4-FFF2-40B4-BE49-F238E27FC236}">
                <a16:creationId xmlns:a16="http://schemas.microsoft.com/office/drawing/2014/main" id="{411A4CF8-FA44-4165-AAB8-BA66D92EA258}"/>
              </a:ext>
            </a:extLst>
          </p:cNvPr>
          <p:cNvSpPr txBox="1"/>
          <p:nvPr/>
        </p:nvSpPr>
        <p:spPr>
          <a:xfrm>
            <a:off x="5453082" y="4152900"/>
            <a:ext cx="9939318" cy="3416320"/>
          </a:xfrm>
          <a:prstGeom prst="rect">
            <a:avLst/>
          </a:prstGeom>
          <a:noFill/>
        </p:spPr>
        <p:txBody>
          <a:bodyPr wrap="square" rtlCol="0">
            <a:spAutoFit/>
          </a:bodyPr>
          <a:lstStyle/>
          <a:p>
            <a:r>
              <a:rPr lang="en-US" sz="3600" b="1" dirty="0"/>
              <a:t>IHOP (International House of Pancakes) </a:t>
            </a:r>
            <a:r>
              <a:rPr lang="en-US" sz="3600" dirty="0"/>
              <a:t>changed its name to "</a:t>
            </a:r>
            <a:r>
              <a:rPr lang="en-US" sz="3600" dirty="0" err="1"/>
              <a:t>IHOb</a:t>
            </a:r>
            <a:r>
              <a:rPr lang="en-US" sz="3600" dirty="0"/>
              <a:t>" (International House of Burgers). What could be a possible outcome?</a:t>
            </a:r>
          </a:p>
          <a:p>
            <a:endParaRPr lang="en-US" sz="3600" dirty="0"/>
          </a:p>
          <a:p>
            <a:r>
              <a:rPr lang="en-US" sz="3600" b="1" dirty="0"/>
              <a:t>Lesson:</a:t>
            </a:r>
            <a:r>
              <a:rPr lang="en-US" sz="3600" dirty="0"/>
              <a:t> Overly complex or misleading campaigns can lead to confusion </a:t>
            </a:r>
            <a:endParaRPr lang="en-GB"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5B573-A1F7-4085-AD0A-8F5E58B32E38}"/>
              </a:ext>
            </a:extLst>
          </p:cNvPr>
          <p:cNvSpPr txBox="1"/>
          <p:nvPr/>
        </p:nvSpPr>
        <p:spPr>
          <a:xfrm>
            <a:off x="533400" y="723900"/>
            <a:ext cx="17449800" cy="923330"/>
          </a:xfrm>
          <a:prstGeom prst="rect">
            <a:avLst/>
          </a:prstGeom>
          <a:noFill/>
        </p:spPr>
        <p:txBody>
          <a:bodyPr wrap="square" rtlCol="0">
            <a:spAutoFit/>
          </a:bodyPr>
          <a:lstStyle/>
          <a:p>
            <a:r>
              <a:rPr lang="en-US" sz="5400" dirty="0"/>
              <a:t>Poor Language and Communication issues Companies face</a:t>
            </a:r>
          </a:p>
        </p:txBody>
      </p:sp>
      <p:pic>
        <p:nvPicPr>
          <p:cNvPr id="6" name="Picture 5">
            <a:extLst>
              <a:ext uri="{FF2B5EF4-FFF2-40B4-BE49-F238E27FC236}">
                <a16:creationId xmlns:a16="http://schemas.microsoft.com/office/drawing/2014/main" id="{926EA174-8A49-43A8-916A-445A69D9674A}"/>
              </a:ext>
            </a:extLst>
          </p:cNvPr>
          <p:cNvPicPr>
            <a:picLocks noChangeAspect="1"/>
          </p:cNvPicPr>
          <p:nvPr/>
        </p:nvPicPr>
        <p:blipFill>
          <a:blip r:embed="rId3"/>
          <a:stretch>
            <a:fillRect/>
          </a:stretch>
        </p:blipFill>
        <p:spPr>
          <a:xfrm>
            <a:off x="10668000" y="4831443"/>
            <a:ext cx="7620000" cy="5486400"/>
          </a:xfrm>
          <a:prstGeom prst="rect">
            <a:avLst/>
          </a:prstGeom>
        </p:spPr>
      </p:pic>
      <p:sp>
        <p:nvSpPr>
          <p:cNvPr id="7" name="TextBox 6">
            <a:extLst>
              <a:ext uri="{FF2B5EF4-FFF2-40B4-BE49-F238E27FC236}">
                <a16:creationId xmlns:a16="http://schemas.microsoft.com/office/drawing/2014/main" id="{B08F7765-6912-4E8E-AF6A-44D8B41E918C}"/>
              </a:ext>
            </a:extLst>
          </p:cNvPr>
          <p:cNvSpPr txBox="1"/>
          <p:nvPr/>
        </p:nvSpPr>
        <p:spPr>
          <a:xfrm>
            <a:off x="914400" y="2933700"/>
            <a:ext cx="9296400" cy="5016758"/>
          </a:xfrm>
          <a:prstGeom prst="rect">
            <a:avLst/>
          </a:prstGeom>
          <a:noFill/>
        </p:spPr>
        <p:txBody>
          <a:bodyPr wrap="square" rtlCol="0">
            <a:spAutoFit/>
          </a:bodyPr>
          <a:lstStyle/>
          <a:p>
            <a:r>
              <a:rPr lang="en-US" sz="4000" dirty="0" err="1"/>
              <a:t>H&amp;M</a:t>
            </a:r>
            <a:r>
              <a:rPr lang="en-US" sz="4000" dirty="0"/>
              <a:t> made an ad black child wearing a hoodie that read, "Coolest Monkey in the Jungle.“</a:t>
            </a:r>
          </a:p>
          <a:p>
            <a:endParaRPr lang="en-US" sz="4000" dirty="0"/>
          </a:p>
          <a:p>
            <a:endParaRPr lang="en-US" sz="4000" dirty="0"/>
          </a:p>
          <a:p>
            <a:r>
              <a:rPr lang="en-US" sz="4000" dirty="0"/>
              <a:t>Outcome: ????????????????</a:t>
            </a:r>
          </a:p>
          <a:p>
            <a:endParaRPr lang="en-US" sz="4000" dirty="0"/>
          </a:p>
          <a:p>
            <a:endParaRPr lang="en-US" sz="4000" dirty="0"/>
          </a:p>
        </p:txBody>
      </p:sp>
    </p:spTree>
    <p:extLst>
      <p:ext uri="{BB962C8B-B14F-4D97-AF65-F5344CB8AC3E}">
        <p14:creationId xmlns:p14="http://schemas.microsoft.com/office/powerpoint/2010/main" val="366258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8AA2DC-6573-41A3-B363-873EBAA97562}"/>
              </a:ext>
            </a:extLst>
          </p:cNvPr>
          <p:cNvSpPr txBox="1"/>
          <p:nvPr/>
        </p:nvSpPr>
        <p:spPr>
          <a:xfrm>
            <a:off x="2667000" y="713509"/>
            <a:ext cx="13563600" cy="707886"/>
          </a:xfrm>
          <a:prstGeom prst="rect">
            <a:avLst/>
          </a:prstGeom>
          <a:noFill/>
        </p:spPr>
        <p:txBody>
          <a:bodyPr wrap="square" rtlCol="0">
            <a:spAutoFit/>
          </a:bodyPr>
          <a:lstStyle/>
          <a:p>
            <a:r>
              <a:rPr lang="en-US" sz="4000" b="1" dirty="0"/>
              <a:t>Poor Language and Communication issues Companies face</a:t>
            </a:r>
          </a:p>
        </p:txBody>
      </p:sp>
      <p:sp>
        <p:nvSpPr>
          <p:cNvPr id="3" name="TextBox 2">
            <a:extLst>
              <a:ext uri="{FF2B5EF4-FFF2-40B4-BE49-F238E27FC236}">
                <a16:creationId xmlns:a16="http://schemas.microsoft.com/office/drawing/2014/main" id="{BDC0F300-4340-4C86-9A58-95AEB7EC0EDF}"/>
              </a:ext>
            </a:extLst>
          </p:cNvPr>
          <p:cNvSpPr txBox="1"/>
          <p:nvPr/>
        </p:nvSpPr>
        <p:spPr>
          <a:xfrm>
            <a:off x="457200" y="3314700"/>
            <a:ext cx="5029200" cy="5078313"/>
          </a:xfrm>
          <a:prstGeom prst="rect">
            <a:avLst/>
          </a:prstGeom>
          <a:noFill/>
        </p:spPr>
        <p:txBody>
          <a:bodyPr wrap="square" rtlCol="0">
            <a:spAutoFit/>
          </a:bodyPr>
          <a:lstStyle/>
          <a:p>
            <a:r>
              <a:rPr lang="en-US" sz="3600" b="1" dirty="0"/>
              <a:t>Issue: Pepsi released a controversial ad featuring Kendall Jenner</a:t>
            </a:r>
          </a:p>
          <a:p>
            <a:endParaRPr lang="en-US" sz="3600" b="1" dirty="0"/>
          </a:p>
          <a:p>
            <a:r>
              <a:rPr lang="en-US" sz="3600" b="1" dirty="0"/>
              <a:t>Impact: Pepsi faced widespread criticism for being tone-deaf, and the company had to pull the ad and issue an apology.</a:t>
            </a:r>
          </a:p>
        </p:txBody>
      </p:sp>
      <p:pic>
        <p:nvPicPr>
          <p:cNvPr id="4" name="Picture 3">
            <a:extLst>
              <a:ext uri="{FF2B5EF4-FFF2-40B4-BE49-F238E27FC236}">
                <a16:creationId xmlns:a16="http://schemas.microsoft.com/office/drawing/2014/main" id="{6C3DC039-5306-4FB7-9E64-A334CA2F6316}"/>
              </a:ext>
            </a:extLst>
          </p:cNvPr>
          <p:cNvPicPr>
            <a:picLocks noChangeAspect="1"/>
          </p:cNvPicPr>
          <p:nvPr/>
        </p:nvPicPr>
        <p:blipFill>
          <a:blip r:embed="rId3"/>
          <a:stretch>
            <a:fillRect/>
          </a:stretch>
        </p:blipFill>
        <p:spPr>
          <a:xfrm>
            <a:off x="5791200" y="2590800"/>
            <a:ext cx="12496800" cy="7696200"/>
          </a:xfrm>
          <a:prstGeom prst="rect">
            <a:avLst/>
          </a:prstGeom>
        </p:spPr>
      </p:pic>
    </p:spTree>
    <p:extLst>
      <p:ext uri="{BB962C8B-B14F-4D97-AF65-F5344CB8AC3E}">
        <p14:creationId xmlns:p14="http://schemas.microsoft.com/office/powerpoint/2010/main" val="353602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2BD82-A940-4448-9F6E-0696E6712AAD}"/>
              </a:ext>
            </a:extLst>
          </p:cNvPr>
          <p:cNvSpPr>
            <a:spLocks noGrp="1"/>
          </p:cNvSpPr>
          <p:nvPr>
            <p:ph type="title"/>
          </p:nvPr>
        </p:nvSpPr>
        <p:spPr>
          <a:xfrm>
            <a:off x="5562600" y="800100"/>
            <a:ext cx="7772400" cy="1362075"/>
          </a:xfrm>
        </p:spPr>
        <p:txBody>
          <a:bodyPr/>
          <a:lstStyle/>
          <a:p>
            <a:pPr algn="ctr"/>
            <a:r>
              <a:rPr lang="en-GB" dirty="0"/>
              <a:t>Conclusion</a:t>
            </a:r>
          </a:p>
        </p:txBody>
      </p:sp>
      <p:sp>
        <p:nvSpPr>
          <p:cNvPr id="4" name="Text Placeholder 3">
            <a:extLst>
              <a:ext uri="{FF2B5EF4-FFF2-40B4-BE49-F238E27FC236}">
                <a16:creationId xmlns:a16="http://schemas.microsoft.com/office/drawing/2014/main" id="{44121CA8-1941-4EB6-89A8-3F514BF092BD}"/>
              </a:ext>
            </a:extLst>
          </p:cNvPr>
          <p:cNvSpPr>
            <a:spLocks noGrp="1"/>
          </p:cNvSpPr>
          <p:nvPr>
            <p:ph type="body" idx="1"/>
          </p:nvPr>
        </p:nvSpPr>
        <p:spPr>
          <a:xfrm>
            <a:off x="3657600" y="5600700"/>
            <a:ext cx="11963400" cy="1500187"/>
          </a:xfrm>
        </p:spPr>
        <p:txBody>
          <a:bodyPr>
            <a:noAutofit/>
          </a:bodyPr>
          <a:lstStyle/>
          <a:p>
            <a:pPr algn="just">
              <a:lnSpc>
                <a:spcPct val="150000"/>
              </a:lnSpc>
            </a:pPr>
            <a:r>
              <a:rPr lang="en-US" sz="4000" b="1" u="sng" dirty="0">
                <a:solidFill>
                  <a:schemeClr val="tx1"/>
                </a:solidFill>
                <a:latin typeface="Arial Nova" panose="020B0504020202020204" pitchFamily="34" charset="0"/>
              </a:rPr>
              <a:t>Pepsi's protest ad</a:t>
            </a:r>
            <a:r>
              <a:rPr lang="en-US" sz="4000" dirty="0">
                <a:solidFill>
                  <a:schemeClr val="tx1"/>
                </a:solidFill>
                <a:latin typeface="Arial Nova" panose="020B0504020202020204" pitchFamily="34" charset="0"/>
              </a:rPr>
              <a:t>: </a:t>
            </a:r>
            <a:r>
              <a:rPr lang="en-US" sz="4000" dirty="0">
                <a:solidFill>
                  <a:schemeClr val="tx1"/>
                </a:solidFill>
                <a:latin typeface="+mj-lt"/>
              </a:rPr>
              <a:t>What language should have been used?</a:t>
            </a:r>
          </a:p>
          <a:p>
            <a:pPr algn="just">
              <a:lnSpc>
                <a:spcPct val="150000"/>
              </a:lnSpc>
            </a:pPr>
            <a:endParaRPr lang="en-US" sz="4000" dirty="0">
              <a:solidFill>
                <a:schemeClr val="tx1"/>
              </a:solidFill>
              <a:latin typeface="+mj-lt"/>
            </a:endParaRPr>
          </a:p>
          <a:p>
            <a:pPr algn="just">
              <a:lnSpc>
                <a:spcPct val="150000"/>
              </a:lnSpc>
            </a:pPr>
            <a:r>
              <a:rPr lang="en-US" sz="4000" b="1" u="sng" dirty="0">
                <a:solidFill>
                  <a:schemeClr val="tx1"/>
                </a:solidFill>
                <a:latin typeface="Arial Nova" panose="020B0504020202020204" pitchFamily="34" charset="0"/>
              </a:rPr>
              <a:t>H &amp; M</a:t>
            </a:r>
            <a:r>
              <a:rPr lang="en-US" sz="4000" dirty="0">
                <a:solidFill>
                  <a:schemeClr val="tx1"/>
                </a:solidFill>
                <a:latin typeface="Arial Nova" panose="020B0504020202020204" pitchFamily="34" charset="0"/>
              </a:rPr>
              <a:t>: </a:t>
            </a:r>
            <a:r>
              <a:rPr lang="en-US" sz="4000" dirty="0">
                <a:solidFill>
                  <a:schemeClr val="tx1"/>
                </a:solidFill>
                <a:latin typeface="+mj-lt"/>
              </a:rPr>
              <a:t>What type of slogan should have been printed?</a:t>
            </a:r>
            <a:endParaRPr lang="en-GB" sz="4000" dirty="0">
              <a:solidFill>
                <a:schemeClr val="tx1"/>
              </a:solidFill>
              <a:latin typeface="+mj-lt"/>
            </a:endParaRPr>
          </a:p>
        </p:txBody>
      </p:sp>
    </p:spTree>
    <p:extLst>
      <p:ext uri="{BB962C8B-B14F-4D97-AF65-F5344CB8AC3E}">
        <p14:creationId xmlns:p14="http://schemas.microsoft.com/office/powerpoint/2010/main" val="231771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772F25-8AFD-40AF-B1B3-1E27EEDAFC9B}"/>
              </a:ext>
            </a:extLst>
          </p:cNvPr>
          <p:cNvSpPr txBox="1"/>
          <p:nvPr/>
        </p:nvSpPr>
        <p:spPr>
          <a:xfrm>
            <a:off x="3974432" y="2292099"/>
            <a:ext cx="14325600" cy="6585201"/>
          </a:xfrm>
          <a:prstGeom prst="rect">
            <a:avLst/>
          </a:prstGeom>
          <a:noFill/>
        </p:spPr>
        <p:txBody>
          <a:bodyPr wrap="square" rtlCol="0">
            <a:spAutoFit/>
          </a:bodyPr>
          <a:lstStyle/>
          <a:p>
            <a:pPr>
              <a:lnSpc>
                <a:spcPct val="200000"/>
              </a:lnSpc>
            </a:pPr>
            <a:r>
              <a:rPr lang="en-US" sz="3600" dirty="0"/>
              <a:t>Basic: We sell many products.</a:t>
            </a:r>
          </a:p>
          <a:p>
            <a:pPr>
              <a:lnSpc>
                <a:spcPct val="200000"/>
              </a:lnSpc>
            </a:pPr>
            <a:r>
              <a:rPr lang="en-US" sz="3600" dirty="0"/>
              <a:t>Basic: The price of this item is too high.</a:t>
            </a:r>
          </a:p>
          <a:p>
            <a:pPr>
              <a:lnSpc>
                <a:spcPct val="200000"/>
              </a:lnSpc>
            </a:pPr>
            <a:r>
              <a:rPr lang="en-US" sz="3600" dirty="0"/>
              <a:t>Basic: We need more customers.</a:t>
            </a:r>
          </a:p>
          <a:p>
            <a:pPr>
              <a:lnSpc>
                <a:spcPct val="200000"/>
              </a:lnSpc>
            </a:pPr>
            <a:r>
              <a:rPr lang="en-US" sz="3600" dirty="0"/>
              <a:t>Basic: The company is not making enough profit.</a:t>
            </a:r>
          </a:p>
          <a:p>
            <a:pPr>
              <a:lnSpc>
                <a:spcPct val="200000"/>
              </a:lnSpc>
            </a:pPr>
            <a:r>
              <a:rPr lang="en-US" sz="3600" dirty="0"/>
              <a:t>Basic: The team works hard.</a:t>
            </a:r>
          </a:p>
          <a:p>
            <a:pPr>
              <a:lnSpc>
                <a:spcPct val="200000"/>
              </a:lnSpc>
            </a:pPr>
            <a:r>
              <a:rPr lang="en-US" sz="3600" dirty="0"/>
              <a:t>Basic: We want to grow our business.</a:t>
            </a:r>
            <a:endParaRPr lang="en-CA" sz="3600" dirty="0"/>
          </a:p>
        </p:txBody>
      </p:sp>
      <p:sp>
        <p:nvSpPr>
          <p:cNvPr id="7" name="TextBox 6">
            <a:extLst>
              <a:ext uri="{FF2B5EF4-FFF2-40B4-BE49-F238E27FC236}">
                <a16:creationId xmlns:a16="http://schemas.microsoft.com/office/drawing/2014/main" id="{84F1F943-C0BE-410C-8328-BD4CC57CF8B2}"/>
              </a:ext>
            </a:extLst>
          </p:cNvPr>
          <p:cNvSpPr txBox="1"/>
          <p:nvPr/>
        </p:nvSpPr>
        <p:spPr>
          <a:xfrm>
            <a:off x="4343400" y="723900"/>
            <a:ext cx="10591800" cy="769441"/>
          </a:xfrm>
          <a:prstGeom prst="rect">
            <a:avLst/>
          </a:prstGeom>
          <a:noFill/>
        </p:spPr>
        <p:txBody>
          <a:bodyPr wrap="square" rtlCol="0">
            <a:spAutoFit/>
          </a:bodyPr>
          <a:lstStyle/>
          <a:p>
            <a:pPr algn="ctr"/>
            <a:r>
              <a:rPr lang="en-US" sz="4400" b="1" dirty="0">
                <a:highlight>
                  <a:srgbClr val="FFFF00"/>
                </a:highlight>
              </a:rPr>
              <a:t>Write Improved Version of sentences</a:t>
            </a:r>
            <a:endParaRPr lang="en-CA" sz="4400" b="1" dirty="0">
              <a:highlight>
                <a:srgbClr val="FFFF00"/>
              </a:highlight>
            </a:endParaRPr>
          </a:p>
        </p:txBody>
      </p:sp>
    </p:spTree>
    <p:extLst>
      <p:ext uri="{BB962C8B-B14F-4D97-AF65-F5344CB8AC3E}">
        <p14:creationId xmlns:p14="http://schemas.microsoft.com/office/powerpoint/2010/main" val="151718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3915" y="4189410"/>
            <a:ext cx="10620170" cy="1657984"/>
          </a:xfrm>
          <a:prstGeom prst="rect">
            <a:avLst/>
          </a:prstGeom>
        </p:spPr>
        <p:txBody>
          <a:bodyPr lIns="0" tIns="0" rIns="0" bIns="0" rtlCol="0" anchor="t">
            <a:spAutoFit/>
          </a:bodyPr>
          <a:lstStyle/>
          <a:p>
            <a:pPr algn="ctr">
              <a:lnSpc>
                <a:spcPts val="12399"/>
              </a:lnSpc>
            </a:pPr>
            <a:r>
              <a:rPr lang="en-US" sz="12399" b="1">
                <a:solidFill>
                  <a:srgbClr val="227C9D"/>
                </a:solidFill>
                <a:latin typeface="Kollektif Bold"/>
                <a:ea typeface="Kollektif Bold"/>
                <a:cs typeface="Kollektif Bold"/>
                <a:sym typeface="Kollektif Bold"/>
              </a:rPr>
              <a:t>THANK YOU</a:t>
            </a:r>
          </a:p>
        </p:txBody>
      </p:sp>
      <p:sp>
        <p:nvSpPr>
          <p:cNvPr id="4" name="Freeform 4"/>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1" name="Group 21"/>
          <p:cNvGrpSpPr/>
          <p:nvPr/>
        </p:nvGrpSpPr>
        <p:grpSpPr>
          <a:xfrm>
            <a:off x="13123603" y="5475036"/>
            <a:ext cx="8847511" cy="8855676"/>
            <a:chOff x="0" y="0"/>
            <a:chExt cx="11796681" cy="11807568"/>
          </a:xfrm>
        </p:grpSpPr>
        <p:grpSp>
          <p:nvGrpSpPr>
            <p:cNvPr id="22" name="Group 22"/>
            <p:cNvGrpSpPr/>
            <p:nvPr/>
          </p:nvGrpSpPr>
          <p:grpSpPr>
            <a:xfrm rot="2700000">
              <a:off x="1676828" y="2799524"/>
              <a:ext cx="9887197" cy="4753460"/>
              <a:chOff x="0" y="0"/>
              <a:chExt cx="660400" cy="317500"/>
            </a:xfrm>
          </p:grpSpPr>
          <p:sp>
            <p:nvSpPr>
              <p:cNvPr id="23" name="Freeform 2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4" name="TextBox 2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5" name="AutoShape 25"/>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26" name="AutoShape 26"/>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27" name="AutoShape 27"/>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28" name="AutoShape 28"/>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9" name="AutoShape 29"/>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30" name="AutoShape 30"/>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31" name="AutoShape 31"/>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32" name="AutoShape 32"/>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33" name="AutoShape 33"/>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grpSp>
        <p:nvGrpSpPr>
          <p:cNvPr id="34" name="Group 34"/>
          <p:cNvGrpSpPr/>
          <p:nvPr/>
        </p:nvGrpSpPr>
        <p:grpSpPr>
          <a:xfrm>
            <a:off x="-2634012" y="-5192964"/>
            <a:ext cx="8847511" cy="8855676"/>
            <a:chOff x="0" y="0"/>
            <a:chExt cx="11796681" cy="11807568"/>
          </a:xfrm>
        </p:grpSpPr>
        <p:grpSp>
          <p:nvGrpSpPr>
            <p:cNvPr id="35" name="Group 35"/>
            <p:cNvGrpSpPr/>
            <p:nvPr/>
          </p:nvGrpSpPr>
          <p:grpSpPr>
            <a:xfrm rot="2700000">
              <a:off x="1676828" y="2799524"/>
              <a:ext cx="9887197" cy="4753460"/>
              <a:chOff x="0" y="0"/>
              <a:chExt cx="660400" cy="317500"/>
            </a:xfrm>
          </p:grpSpPr>
          <p:sp>
            <p:nvSpPr>
              <p:cNvPr id="36" name="Freeform 3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7" name="TextBox 37"/>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8" name="AutoShape 38"/>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39" name="AutoShape 39"/>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40" name="AutoShape 40"/>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41" name="AutoShape 41"/>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42" name="AutoShape 42"/>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43" name="AutoShape 43"/>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44" name="AutoShape 44"/>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45" name="AutoShape 45"/>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46" name="AutoShape 46"/>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376391" y="-3093321"/>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6" name="AutoShape 6"/>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8" name="AutoShape 8"/>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9" name="AutoShape 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10" name="AutoShape 1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11" name="AutoShape 1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12" name="AutoShape 12"/>
          <p:cNvSpPr/>
          <p:nvPr/>
        </p:nvSpPr>
        <p:spPr>
          <a:xfrm>
            <a:off x="-2509797" y="905760"/>
            <a:ext cx="2628598" cy="2671969"/>
          </a:xfrm>
          <a:prstGeom prst="line">
            <a:avLst/>
          </a:prstGeom>
          <a:ln w="28575" cap="flat">
            <a:solidFill>
              <a:srgbClr val="8CA9AD"/>
            </a:solidFill>
            <a:prstDash val="solid"/>
            <a:headEnd type="none" w="sm" len="sm"/>
            <a:tailEnd type="none" w="sm" len="sm"/>
          </a:ln>
        </p:spPr>
      </p:sp>
      <p:grpSp>
        <p:nvGrpSpPr>
          <p:cNvPr id="14" name="Group 14"/>
          <p:cNvGrpSpPr/>
          <p:nvPr/>
        </p:nvGrpSpPr>
        <p:grpSpPr>
          <a:xfrm rot="-2700000">
            <a:off x="11386843" y="7201845"/>
            <a:ext cx="7415398" cy="3565095"/>
            <a:chOff x="0" y="0"/>
            <a:chExt cx="660400" cy="317500"/>
          </a:xfrm>
        </p:grpSpPr>
        <p:sp>
          <p:nvSpPr>
            <p:cNvPr id="15" name="Freeform 15"/>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6"/>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7"/>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18" name="AutoShape 18"/>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19" name="AutoShape 19"/>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20" name="TextBox 20"/>
          <p:cNvSpPr txBox="1"/>
          <p:nvPr/>
        </p:nvSpPr>
        <p:spPr>
          <a:xfrm>
            <a:off x="2877563" y="840016"/>
            <a:ext cx="12044053" cy="1231106"/>
          </a:xfrm>
          <a:prstGeom prst="rect">
            <a:avLst/>
          </a:prstGeom>
        </p:spPr>
        <p:txBody>
          <a:bodyPr lIns="0" tIns="0" rIns="0" bIns="0" rtlCol="0" anchor="t">
            <a:spAutoFit/>
          </a:bodyPr>
          <a:lstStyle/>
          <a:p>
            <a:pPr algn="ctr">
              <a:lnSpc>
                <a:spcPts val="9600"/>
              </a:lnSpc>
            </a:pPr>
            <a:r>
              <a:rPr lang="en-US" sz="9600" b="1" dirty="0">
                <a:solidFill>
                  <a:srgbClr val="227C9D"/>
                </a:solidFill>
                <a:latin typeface="Kollektif Bold"/>
                <a:ea typeface="Kollektif Bold"/>
                <a:cs typeface="Kollektif Bold"/>
                <a:sym typeface="Kollektif Bold"/>
              </a:rPr>
              <a:t>Warm up</a:t>
            </a:r>
          </a:p>
        </p:txBody>
      </p:sp>
      <p:sp>
        <p:nvSpPr>
          <p:cNvPr id="21" name="TextBox 21"/>
          <p:cNvSpPr txBox="1"/>
          <p:nvPr/>
        </p:nvSpPr>
        <p:spPr>
          <a:xfrm>
            <a:off x="3121973" y="5855970"/>
            <a:ext cx="12044053" cy="1231106"/>
          </a:xfrm>
          <a:prstGeom prst="rect">
            <a:avLst/>
          </a:prstGeom>
        </p:spPr>
        <p:txBody>
          <a:bodyPr lIns="0" tIns="0" rIns="0" bIns="0" rtlCol="0" anchor="t">
            <a:spAutoFit/>
          </a:bodyPr>
          <a:lstStyle/>
          <a:p>
            <a:pPr algn="ctr">
              <a:lnSpc>
                <a:spcPts val="9600"/>
              </a:lnSpc>
            </a:pPr>
            <a:endParaRPr lang="en-US" sz="9600" b="1" dirty="0">
              <a:solidFill>
                <a:srgbClr val="FFCB77"/>
              </a:solidFill>
              <a:latin typeface="Kollektif Bold"/>
              <a:ea typeface="Kollektif Bold"/>
              <a:cs typeface="Kollektif Bold"/>
              <a:sym typeface="Kollektif Bold"/>
            </a:endParaRPr>
          </a:p>
        </p:txBody>
      </p:sp>
      <p:sp>
        <p:nvSpPr>
          <p:cNvPr id="13" name="Rectangle 12">
            <a:extLst>
              <a:ext uri="{FF2B5EF4-FFF2-40B4-BE49-F238E27FC236}">
                <a16:creationId xmlns:a16="http://schemas.microsoft.com/office/drawing/2014/main" id="{1930908B-DB45-4A32-A222-C83169904D0E}"/>
              </a:ext>
            </a:extLst>
          </p:cNvPr>
          <p:cNvSpPr/>
          <p:nvPr/>
        </p:nvSpPr>
        <p:spPr>
          <a:xfrm>
            <a:off x="4038600" y="3291730"/>
            <a:ext cx="11277600" cy="5065682"/>
          </a:xfrm>
          <a:prstGeom prst="rect">
            <a:avLst/>
          </a:prstGeom>
        </p:spPr>
        <p:txBody>
          <a:bodyPr wrap="square">
            <a:spAutoFit/>
          </a:bodyPr>
          <a:lstStyle/>
          <a:p>
            <a:pPr>
              <a:lnSpc>
                <a:spcPct val="150000"/>
              </a:lnSpc>
            </a:pPr>
            <a:r>
              <a:rPr lang="en-US" sz="4400" dirty="0"/>
              <a:t>Imagine you are pitching a business idea to a potential investor in an elevator ride (around 30 seconds to 1 minute).You can use either a real business idea or come up with a fictional one on the spot.(Think about a slogan)</a:t>
            </a:r>
            <a:endParaRPr lang="en-GB"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6" name="AutoShape 6"/>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8" name="AutoShape 8"/>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9" name="AutoShape 9"/>
          <p:cNvSpPr/>
          <p:nvPr/>
        </p:nvSpPr>
        <p:spPr>
          <a:xfrm>
            <a:off x="13254553" y="9891320"/>
            <a:ext cx="4347674" cy="4347674"/>
          </a:xfrm>
          <a:prstGeom prst="line">
            <a:avLst/>
          </a:prstGeom>
          <a:ln w="28575" cap="flat">
            <a:solidFill>
              <a:srgbClr val="8CA9AD"/>
            </a:solidFill>
            <a:prstDash val="solid"/>
            <a:headEnd type="none" w="sm" len="sm"/>
            <a:tailEnd type="none" w="sm" len="sm"/>
          </a:ln>
        </p:spPr>
      </p:sp>
      <p:sp>
        <p:nvSpPr>
          <p:cNvPr id="10" name="TextBox 10"/>
          <p:cNvSpPr txBox="1"/>
          <p:nvPr/>
        </p:nvSpPr>
        <p:spPr>
          <a:xfrm>
            <a:off x="2710979" y="3194050"/>
            <a:ext cx="12866041" cy="1282402"/>
          </a:xfrm>
          <a:prstGeom prst="rect">
            <a:avLst/>
          </a:prstGeom>
        </p:spPr>
        <p:txBody>
          <a:bodyPr lIns="0" tIns="0" rIns="0" bIns="0" rtlCol="0" anchor="t">
            <a:spAutoFit/>
          </a:bodyPr>
          <a:lstStyle/>
          <a:p>
            <a:pPr algn="ctr">
              <a:lnSpc>
                <a:spcPts val="9999"/>
              </a:lnSpc>
            </a:pPr>
            <a:endParaRPr lang="en-US" sz="9999" b="1" dirty="0">
              <a:solidFill>
                <a:srgbClr val="227C9D"/>
              </a:solidFill>
              <a:latin typeface="Kollektif Bold"/>
              <a:ea typeface="Kollektif Bold"/>
              <a:cs typeface="Kollektif Bold"/>
              <a:sym typeface="Kollektif Bold"/>
            </a:endParaRPr>
          </a:p>
        </p:txBody>
      </p:sp>
      <p:sp>
        <p:nvSpPr>
          <p:cNvPr id="11" name="TextBox 11"/>
          <p:cNvSpPr txBox="1"/>
          <p:nvPr/>
        </p:nvSpPr>
        <p:spPr>
          <a:xfrm>
            <a:off x="3784200" y="5883275"/>
            <a:ext cx="10719600" cy="429605"/>
          </a:xfrm>
          <a:prstGeom prst="rect">
            <a:avLst/>
          </a:prstGeom>
        </p:spPr>
        <p:txBody>
          <a:bodyPr lIns="0" tIns="0" rIns="0" bIns="0" rtlCol="0" anchor="t">
            <a:spAutoFit/>
          </a:bodyPr>
          <a:lstStyle/>
          <a:p>
            <a:pPr algn="ctr">
              <a:lnSpc>
                <a:spcPts val="3360"/>
              </a:lnSpc>
            </a:pPr>
            <a:endParaRPr lang="en-US" sz="2800" dirty="0">
              <a:solidFill>
                <a:srgbClr val="545454"/>
              </a:solidFill>
              <a:latin typeface="DM Sans"/>
              <a:ea typeface="DM Sans"/>
              <a:cs typeface="DM Sans"/>
              <a:sym typeface="DM Sans"/>
            </a:endParaRPr>
          </a:p>
        </p:txBody>
      </p:sp>
      <p:sp>
        <p:nvSpPr>
          <p:cNvPr id="19" name="AutoShape 1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20" name="AutoShape 2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21" name="AutoShape 2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22" name="AutoShape 22"/>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23" name="Freeform 2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Freeform 2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9" name="Freeform 2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1" name="Freeform 3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Freeform 3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4" name="Freeform 3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3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6" name="Freeform 3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TextBox 40">
            <a:extLst>
              <a:ext uri="{FF2B5EF4-FFF2-40B4-BE49-F238E27FC236}">
                <a16:creationId xmlns:a16="http://schemas.microsoft.com/office/drawing/2014/main" id="{29689224-A041-455B-B2C6-B0A10846B380}"/>
              </a:ext>
            </a:extLst>
          </p:cNvPr>
          <p:cNvSpPr txBox="1"/>
          <p:nvPr/>
        </p:nvSpPr>
        <p:spPr>
          <a:xfrm>
            <a:off x="2700391" y="647700"/>
            <a:ext cx="12336182" cy="12649617"/>
          </a:xfrm>
          <a:prstGeom prst="rect">
            <a:avLst/>
          </a:prstGeom>
          <a:noFill/>
        </p:spPr>
        <p:txBody>
          <a:bodyPr wrap="square" rtlCol="0">
            <a:spAutoFit/>
          </a:bodyPr>
          <a:lstStyle/>
          <a:p>
            <a:pPr algn="ctr"/>
            <a:r>
              <a:rPr lang="en-GB" sz="6000" dirty="0"/>
              <a:t>Read it Yourself</a:t>
            </a:r>
          </a:p>
          <a:p>
            <a:endParaRPr lang="en-GB" sz="6000" dirty="0"/>
          </a:p>
          <a:p>
            <a:endParaRPr lang="en-GB" dirty="0"/>
          </a:p>
          <a:p>
            <a:pPr algn="just">
              <a:lnSpc>
                <a:spcPct val="150000"/>
              </a:lnSpc>
            </a:pPr>
            <a:r>
              <a:rPr lang="en-US" sz="4000" dirty="0"/>
              <a:t>One well-known example is </a:t>
            </a:r>
            <a:r>
              <a:rPr lang="en-US" sz="4000" b="1" u="sng" dirty="0"/>
              <a:t>Dolce &amp; Gabbana</a:t>
            </a:r>
            <a:r>
              <a:rPr lang="en-US" sz="4000" dirty="0"/>
              <a:t>. In 2018, the luxury fashion brand faced severe backlash after releasing an advertising campaign in China that was considered </a:t>
            </a:r>
            <a:r>
              <a:rPr lang="en-US" sz="4000" dirty="0">
                <a:highlight>
                  <a:srgbClr val="FFFF00"/>
                </a:highlight>
              </a:rPr>
              <a:t>culturally insensitive and offensive</a:t>
            </a:r>
            <a:r>
              <a:rPr lang="en-US" sz="4000" dirty="0"/>
              <a:t>. The campaign featured videos of a Chinese woman </a:t>
            </a:r>
            <a:r>
              <a:rPr lang="en-US" sz="4000" dirty="0">
                <a:highlight>
                  <a:srgbClr val="FFFF00"/>
                </a:highlight>
              </a:rPr>
              <a:t>struggling to eat Italian food with chopsticks</a:t>
            </a:r>
            <a:r>
              <a:rPr lang="en-US" sz="4000" dirty="0"/>
              <a:t>, which many perceived as mocking Chinese culture.</a:t>
            </a:r>
          </a:p>
          <a:p>
            <a:pPr algn="just">
              <a:lnSpc>
                <a:spcPct val="150000"/>
              </a:lnSpc>
            </a:pPr>
            <a:endParaRPr lang="en-US" sz="4000" dirty="0"/>
          </a:p>
          <a:p>
            <a:pPr algn="just">
              <a:lnSpc>
                <a:spcPct val="150000"/>
              </a:lnSpc>
            </a:pPr>
            <a:endParaRPr lang="en-GB" sz="4000" dirty="0"/>
          </a:p>
          <a:p>
            <a:pPr algn="just">
              <a:lnSpc>
                <a:spcPct val="150000"/>
              </a:lnSpc>
            </a:pPr>
            <a:endParaRPr lang="en-GB" sz="4000" dirty="0"/>
          </a:p>
          <a:p>
            <a:pPr algn="just">
              <a:lnSpc>
                <a:spcPct val="150000"/>
              </a:lnSpc>
            </a:pPr>
            <a:endParaRPr lang="en-GB" sz="4000" dirty="0"/>
          </a:p>
          <a:p>
            <a:endParaRPr lang="en-GB" dirty="0"/>
          </a:p>
        </p:txBody>
      </p:sp>
      <p:sp>
        <p:nvSpPr>
          <p:cNvPr id="12" name="Rectangle 11">
            <a:extLst>
              <a:ext uri="{FF2B5EF4-FFF2-40B4-BE49-F238E27FC236}">
                <a16:creationId xmlns:a16="http://schemas.microsoft.com/office/drawing/2014/main" id="{352FFDE9-05B9-4055-909F-D6F2F49C757D}"/>
              </a:ext>
            </a:extLst>
          </p:cNvPr>
          <p:cNvSpPr/>
          <p:nvPr/>
        </p:nvSpPr>
        <p:spPr>
          <a:xfrm>
            <a:off x="9677400" y="24765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E3B507-E1FB-47E1-8A7C-9800F8EA1EA8}"/>
              </a:ext>
            </a:extLst>
          </p:cNvPr>
          <p:cNvPicPr>
            <a:picLocks noChangeAspect="1"/>
          </p:cNvPicPr>
          <p:nvPr/>
        </p:nvPicPr>
        <p:blipFill>
          <a:blip r:embed="rId2"/>
          <a:stretch>
            <a:fillRect/>
          </a:stretch>
        </p:blipFill>
        <p:spPr>
          <a:xfrm>
            <a:off x="2514600" y="0"/>
            <a:ext cx="13563600" cy="10287000"/>
          </a:xfrm>
          <a:prstGeom prst="rect">
            <a:avLst/>
          </a:prstGeom>
        </p:spPr>
      </p:pic>
    </p:spTree>
    <p:extLst>
      <p:ext uri="{BB962C8B-B14F-4D97-AF65-F5344CB8AC3E}">
        <p14:creationId xmlns:p14="http://schemas.microsoft.com/office/powerpoint/2010/main" val="39880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8A37C-8308-4834-9A6C-95D01A7C1216}"/>
              </a:ext>
            </a:extLst>
          </p:cNvPr>
          <p:cNvSpPr/>
          <p:nvPr/>
        </p:nvSpPr>
        <p:spPr>
          <a:xfrm>
            <a:off x="1752600" y="2019300"/>
            <a:ext cx="15849600" cy="7383560"/>
          </a:xfrm>
          <a:prstGeom prst="rect">
            <a:avLst/>
          </a:prstGeom>
        </p:spPr>
        <p:txBody>
          <a:bodyPr wrap="square">
            <a:spAutoFit/>
          </a:bodyPr>
          <a:lstStyle/>
          <a:p>
            <a:pPr algn="just">
              <a:lnSpc>
                <a:spcPct val="150000"/>
              </a:lnSpc>
            </a:pPr>
            <a:r>
              <a:rPr lang="en-US" sz="4000" dirty="0"/>
              <a:t>To make matters worse, co-founder Stefano Gabbana allegedly made derogatory remarks about China and Chinese people in private messages that were leaked. This incident caused widespread outrage, leading to the cancellation of a major fashion show in Shanghai, the brand being boycotted by consumers, and numerous retailers pulling their products from shelves. Dolce &amp; Gabbana’s reputation in China was severely damaged, resulting in a long-term negative impact on their brand image and sales in the region.</a:t>
            </a:r>
          </a:p>
        </p:txBody>
      </p:sp>
    </p:spTree>
    <p:extLst>
      <p:ext uri="{BB962C8B-B14F-4D97-AF65-F5344CB8AC3E}">
        <p14:creationId xmlns:p14="http://schemas.microsoft.com/office/powerpoint/2010/main" val="103461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79E69-A206-4F65-B0EB-174336710F87}"/>
              </a:ext>
            </a:extLst>
          </p:cNvPr>
          <p:cNvSpPr txBox="1"/>
          <p:nvPr/>
        </p:nvSpPr>
        <p:spPr>
          <a:xfrm>
            <a:off x="6019800" y="1184820"/>
            <a:ext cx="7086600" cy="769441"/>
          </a:xfrm>
          <a:prstGeom prst="rect">
            <a:avLst/>
          </a:prstGeom>
          <a:noFill/>
        </p:spPr>
        <p:txBody>
          <a:bodyPr wrap="square" rtlCol="0">
            <a:spAutoFit/>
          </a:bodyPr>
          <a:lstStyle/>
          <a:p>
            <a:pPr algn="ctr"/>
            <a:r>
              <a:rPr lang="en-GB" sz="4400" b="1" dirty="0"/>
              <a:t>Language of Hierarchy</a:t>
            </a:r>
          </a:p>
        </p:txBody>
      </p:sp>
      <p:sp>
        <p:nvSpPr>
          <p:cNvPr id="3" name="TextBox 2">
            <a:extLst>
              <a:ext uri="{FF2B5EF4-FFF2-40B4-BE49-F238E27FC236}">
                <a16:creationId xmlns:a16="http://schemas.microsoft.com/office/drawing/2014/main" id="{36013221-92E3-4F79-873D-06691C300036}"/>
              </a:ext>
            </a:extLst>
          </p:cNvPr>
          <p:cNvSpPr txBox="1"/>
          <p:nvPr/>
        </p:nvSpPr>
        <p:spPr>
          <a:xfrm>
            <a:off x="990600" y="3009900"/>
            <a:ext cx="7924800" cy="4715458"/>
          </a:xfrm>
          <a:prstGeom prst="rect">
            <a:avLst/>
          </a:prstGeom>
          <a:noFill/>
        </p:spPr>
        <p:txBody>
          <a:bodyPr wrap="square" rtlCol="0">
            <a:spAutoFit/>
          </a:bodyPr>
          <a:lstStyle/>
          <a:p>
            <a:pPr algn="just">
              <a:lnSpc>
                <a:spcPct val="150000"/>
              </a:lnSpc>
            </a:pPr>
            <a:r>
              <a:rPr lang="en-GB" sz="3600" dirty="0"/>
              <a:t>1. Do all organizations have same language amongst all departments?</a:t>
            </a:r>
          </a:p>
          <a:p>
            <a:pPr algn="just"/>
            <a:endParaRPr lang="en-GB" sz="3600" dirty="0"/>
          </a:p>
          <a:p>
            <a:pPr algn="just">
              <a:lnSpc>
                <a:spcPct val="150000"/>
              </a:lnSpc>
            </a:pPr>
            <a:r>
              <a:rPr lang="en-GB" sz="3600" dirty="0"/>
              <a:t>2. Do you think upper management uses authoritative language and lower level employees polite language? </a:t>
            </a:r>
          </a:p>
        </p:txBody>
      </p:sp>
      <p:sp>
        <p:nvSpPr>
          <p:cNvPr id="4" name="TextBox 3">
            <a:extLst>
              <a:ext uri="{FF2B5EF4-FFF2-40B4-BE49-F238E27FC236}">
                <a16:creationId xmlns:a16="http://schemas.microsoft.com/office/drawing/2014/main" id="{5FF33F13-B2F4-408B-AE68-8DE9F6E78F5C}"/>
              </a:ext>
            </a:extLst>
          </p:cNvPr>
          <p:cNvSpPr txBox="1"/>
          <p:nvPr/>
        </p:nvSpPr>
        <p:spPr>
          <a:xfrm>
            <a:off x="9829800" y="3390900"/>
            <a:ext cx="7924800" cy="5570756"/>
          </a:xfrm>
          <a:prstGeom prst="rect">
            <a:avLst/>
          </a:prstGeom>
          <a:noFill/>
        </p:spPr>
        <p:txBody>
          <a:bodyPr wrap="square" rtlCol="0">
            <a:spAutoFit/>
          </a:bodyPr>
          <a:lstStyle/>
          <a:p>
            <a:pPr algn="just"/>
            <a:r>
              <a:rPr lang="en-US" sz="3200" dirty="0"/>
              <a:t>Example: Compare the tone in communication between an entry-level employee addressing a manager and communication between peers within the same team.</a:t>
            </a:r>
          </a:p>
          <a:p>
            <a:endParaRPr lang="en-US" dirty="0"/>
          </a:p>
          <a:p>
            <a:endParaRPr lang="en-US" dirty="0"/>
          </a:p>
          <a:p>
            <a:r>
              <a:rPr lang="en-US" sz="3200" dirty="0"/>
              <a:t>Tone: Respectful, formal, and concise. </a:t>
            </a:r>
          </a:p>
          <a:p>
            <a:r>
              <a:rPr lang="en-US" sz="3200" dirty="0"/>
              <a:t>Example: "Dear Manager, I am writing to request a meeting to discuss my progress on the [project name] project. I would like to share my findings and seek your guidance on the next steps. </a:t>
            </a:r>
          </a:p>
        </p:txBody>
      </p:sp>
    </p:spTree>
    <p:extLst>
      <p:ext uri="{BB962C8B-B14F-4D97-AF65-F5344CB8AC3E}">
        <p14:creationId xmlns:p14="http://schemas.microsoft.com/office/powerpoint/2010/main" val="292523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38FF-5FB2-4C41-AFA3-6B8C0972900A}"/>
              </a:ext>
            </a:extLst>
          </p:cNvPr>
          <p:cNvSpPr>
            <a:spLocks noGrp="1"/>
          </p:cNvSpPr>
          <p:nvPr>
            <p:ph type="ctrTitle"/>
          </p:nvPr>
        </p:nvSpPr>
        <p:spPr>
          <a:xfrm>
            <a:off x="5486400" y="876300"/>
            <a:ext cx="7772400" cy="1470025"/>
          </a:xfrm>
        </p:spPr>
        <p:txBody>
          <a:bodyPr>
            <a:normAutofit fontScale="90000"/>
          </a:bodyPr>
          <a:lstStyle/>
          <a:p>
            <a:r>
              <a:rPr lang="en-GB" sz="6000" dirty="0">
                <a:latin typeface="+mn-lt"/>
              </a:rPr>
              <a:t>Language of Hierarchy</a:t>
            </a:r>
            <a:br>
              <a:rPr lang="en-GB" dirty="0"/>
            </a:br>
            <a:endParaRPr lang="en-GB" dirty="0"/>
          </a:p>
        </p:txBody>
      </p:sp>
      <p:sp>
        <p:nvSpPr>
          <p:cNvPr id="3" name="Subtitle 2">
            <a:extLst>
              <a:ext uri="{FF2B5EF4-FFF2-40B4-BE49-F238E27FC236}">
                <a16:creationId xmlns:a16="http://schemas.microsoft.com/office/drawing/2014/main" id="{280ACE55-AE01-4CAC-962B-AF62EFEFBAD3}"/>
              </a:ext>
            </a:extLst>
          </p:cNvPr>
          <p:cNvSpPr>
            <a:spLocks noGrp="1"/>
          </p:cNvSpPr>
          <p:nvPr>
            <p:ph type="subTitle" idx="1"/>
          </p:nvPr>
        </p:nvSpPr>
        <p:spPr>
          <a:xfrm>
            <a:off x="990600" y="2416174"/>
            <a:ext cx="16611600" cy="6689725"/>
          </a:xfrm>
        </p:spPr>
        <p:txBody>
          <a:bodyPr>
            <a:normAutofit fontScale="92500" lnSpcReduction="10000"/>
          </a:bodyPr>
          <a:lstStyle/>
          <a:p>
            <a:pPr algn="just">
              <a:lnSpc>
                <a:spcPct val="170000"/>
              </a:lnSpc>
            </a:pPr>
            <a:r>
              <a:rPr lang="en-US" sz="5800" dirty="0">
                <a:solidFill>
                  <a:schemeClr val="tx1"/>
                </a:solidFill>
              </a:rPr>
              <a:t>"</a:t>
            </a:r>
            <a:r>
              <a:rPr lang="en-US" sz="5200" dirty="0">
                <a:solidFill>
                  <a:schemeClr val="tx1"/>
                </a:solidFill>
              </a:rPr>
              <a:t>Peer-to-Peer Communication Within the Same Team: </a:t>
            </a:r>
          </a:p>
          <a:p>
            <a:pPr algn="just">
              <a:lnSpc>
                <a:spcPct val="170000"/>
              </a:lnSpc>
            </a:pPr>
            <a:r>
              <a:rPr lang="en-US" sz="5200" dirty="0">
                <a:solidFill>
                  <a:schemeClr val="tx1"/>
                </a:solidFill>
              </a:rPr>
              <a:t>Tone: Collaborative, informal, and direct. </a:t>
            </a:r>
          </a:p>
          <a:p>
            <a:pPr algn="just">
              <a:lnSpc>
                <a:spcPct val="170000"/>
              </a:lnSpc>
            </a:pPr>
            <a:r>
              <a:rPr lang="en-US" sz="5200" dirty="0">
                <a:solidFill>
                  <a:schemeClr val="tx1"/>
                </a:solidFill>
              </a:rPr>
              <a:t>Example: "</a:t>
            </a:r>
            <a:r>
              <a:rPr lang="en-US" sz="5200" u="sng" dirty="0">
                <a:solidFill>
                  <a:schemeClr val="tx1"/>
                </a:solidFill>
              </a:rPr>
              <a:t>Hey team</a:t>
            </a:r>
            <a:r>
              <a:rPr lang="en-US" sz="5200" dirty="0">
                <a:solidFill>
                  <a:schemeClr val="tx1"/>
                </a:solidFill>
              </a:rPr>
              <a:t>, I wanted to share my thoughts on the [project name] project. </a:t>
            </a:r>
            <a:r>
              <a:rPr lang="en-US" sz="5200" u="sng" dirty="0">
                <a:solidFill>
                  <a:schemeClr val="tx1"/>
                </a:solidFill>
              </a:rPr>
              <a:t>I think </a:t>
            </a:r>
            <a:r>
              <a:rPr lang="en-US" sz="5200" dirty="0">
                <a:solidFill>
                  <a:schemeClr val="tx1"/>
                </a:solidFill>
              </a:rPr>
              <a:t>we should consider [alternative approach]. </a:t>
            </a:r>
            <a:r>
              <a:rPr lang="en-US" sz="5200" u="sng" dirty="0">
                <a:solidFill>
                  <a:schemeClr val="tx1"/>
                </a:solidFill>
              </a:rPr>
              <a:t>What do you all think</a:t>
            </a:r>
            <a:r>
              <a:rPr lang="en-US" sz="5200" dirty="0">
                <a:solidFill>
                  <a:schemeClr val="tx1"/>
                </a:solidFill>
              </a:rPr>
              <a:t>?"</a:t>
            </a:r>
          </a:p>
          <a:p>
            <a:endParaRPr lang="en-GB" dirty="0"/>
          </a:p>
        </p:txBody>
      </p:sp>
    </p:spTree>
    <p:extLst>
      <p:ext uri="{BB962C8B-B14F-4D97-AF65-F5344CB8AC3E}">
        <p14:creationId xmlns:p14="http://schemas.microsoft.com/office/powerpoint/2010/main" val="53422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089A-E69B-4C57-9B7E-4611A5F7558C}"/>
              </a:ext>
            </a:extLst>
          </p:cNvPr>
          <p:cNvSpPr>
            <a:spLocks noGrp="1"/>
          </p:cNvSpPr>
          <p:nvPr>
            <p:ph type="title"/>
          </p:nvPr>
        </p:nvSpPr>
        <p:spPr>
          <a:xfrm>
            <a:off x="896257" y="1001486"/>
            <a:ext cx="8229600" cy="1143000"/>
          </a:xfrm>
        </p:spPr>
        <p:txBody>
          <a:bodyPr>
            <a:normAutofit/>
          </a:bodyPr>
          <a:lstStyle/>
          <a:p>
            <a:r>
              <a:rPr lang="en-GB" sz="6000" dirty="0">
                <a:latin typeface="+mn-lt"/>
              </a:rPr>
              <a:t>Industry-Specific Jargon</a:t>
            </a:r>
          </a:p>
        </p:txBody>
      </p:sp>
      <p:sp>
        <p:nvSpPr>
          <p:cNvPr id="3" name="Content Placeholder 2">
            <a:extLst>
              <a:ext uri="{FF2B5EF4-FFF2-40B4-BE49-F238E27FC236}">
                <a16:creationId xmlns:a16="http://schemas.microsoft.com/office/drawing/2014/main" id="{40F8B124-C2ED-4680-A2D3-2393AA7787EB}"/>
              </a:ext>
            </a:extLst>
          </p:cNvPr>
          <p:cNvSpPr>
            <a:spLocks noGrp="1"/>
          </p:cNvSpPr>
          <p:nvPr>
            <p:ph idx="1"/>
          </p:nvPr>
        </p:nvSpPr>
        <p:spPr>
          <a:xfrm>
            <a:off x="762000" y="3009900"/>
            <a:ext cx="11125200" cy="6248400"/>
          </a:xfrm>
        </p:spPr>
        <p:txBody>
          <a:bodyPr>
            <a:normAutofit/>
          </a:bodyPr>
          <a:lstStyle/>
          <a:p>
            <a:pPr algn="just">
              <a:lnSpc>
                <a:spcPct val="160000"/>
              </a:lnSpc>
            </a:pPr>
            <a:r>
              <a:rPr lang="en-US" sz="4000" dirty="0"/>
              <a:t>Every industry has its own jargon—specialized language that is understood by insiders but may be unclear to outsiders.</a:t>
            </a:r>
          </a:p>
          <a:p>
            <a:pPr algn="just">
              <a:lnSpc>
                <a:spcPct val="160000"/>
              </a:lnSpc>
            </a:pPr>
            <a:r>
              <a:rPr lang="en-US" sz="4000" dirty="0"/>
              <a:t>Helps streamline communication but can exclude or confuse those unfamiliar with the industry.</a:t>
            </a:r>
          </a:p>
          <a:p>
            <a:endParaRPr lang="en-GB" dirty="0"/>
          </a:p>
        </p:txBody>
      </p:sp>
      <p:sp>
        <p:nvSpPr>
          <p:cNvPr id="4" name="Rectangle 3">
            <a:extLst>
              <a:ext uri="{FF2B5EF4-FFF2-40B4-BE49-F238E27FC236}">
                <a16:creationId xmlns:a16="http://schemas.microsoft.com/office/drawing/2014/main" id="{3139CD19-3A6B-4B61-9F88-B2F933C12735}"/>
              </a:ext>
            </a:extLst>
          </p:cNvPr>
          <p:cNvSpPr/>
          <p:nvPr/>
        </p:nvSpPr>
        <p:spPr>
          <a:xfrm>
            <a:off x="12877800" y="1104900"/>
            <a:ext cx="4648200" cy="8953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rPr>
              <a:t>Example:</a:t>
            </a:r>
          </a:p>
          <a:p>
            <a:pPr algn="just"/>
            <a:endParaRPr lang="en-US" sz="3200" dirty="0">
              <a:solidFill>
                <a:schemeClr val="tx1"/>
              </a:solidFill>
            </a:endParaRPr>
          </a:p>
          <a:p>
            <a:pPr algn="just"/>
            <a:r>
              <a:rPr lang="en-US" dirty="0">
                <a:solidFill>
                  <a:schemeClr val="tx1"/>
                </a:solidFill>
              </a:rPr>
              <a:t> </a:t>
            </a:r>
            <a:r>
              <a:rPr lang="en-US" sz="3600" dirty="0">
                <a:solidFill>
                  <a:schemeClr val="tx1"/>
                </a:solidFill>
              </a:rPr>
              <a:t>In the IT industry, terms like “API,” “DevOps,” or “</a:t>
            </a:r>
            <a:r>
              <a:rPr lang="en-US" sz="3600" dirty="0" err="1">
                <a:solidFill>
                  <a:schemeClr val="tx1"/>
                </a:solidFill>
              </a:rPr>
              <a:t>UX</a:t>
            </a:r>
            <a:r>
              <a:rPr lang="en-US" sz="3600" dirty="0">
                <a:solidFill>
                  <a:schemeClr val="tx1"/>
                </a:solidFill>
              </a:rPr>
              <a:t>” are used frequently, while the financial sector might use terms like “ROI” or “hedging.”</a:t>
            </a:r>
            <a:endParaRPr lang="en-GB" sz="3600" dirty="0">
              <a:solidFill>
                <a:schemeClr val="tx1"/>
              </a:solidFill>
            </a:endParaRPr>
          </a:p>
        </p:txBody>
      </p:sp>
    </p:spTree>
    <p:extLst>
      <p:ext uri="{BB962C8B-B14F-4D97-AF65-F5344CB8AC3E}">
        <p14:creationId xmlns:p14="http://schemas.microsoft.com/office/powerpoint/2010/main" val="71262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52FF-BC71-4B07-9F2F-2CA637EE3EDC}"/>
              </a:ext>
            </a:extLst>
          </p:cNvPr>
          <p:cNvSpPr>
            <a:spLocks noGrp="1"/>
          </p:cNvSpPr>
          <p:nvPr>
            <p:ph type="title"/>
          </p:nvPr>
        </p:nvSpPr>
        <p:spPr>
          <a:xfrm>
            <a:off x="3390899" y="800100"/>
            <a:ext cx="11506202" cy="1143000"/>
          </a:xfrm>
        </p:spPr>
        <p:txBody>
          <a:bodyPr>
            <a:noAutofit/>
          </a:bodyPr>
          <a:lstStyle/>
          <a:p>
            <a:r>
              <a:rPr lang="en-GB" sz="4800" b="1" dirty="0"/>
              <a:t>GUESS what industry these terms represent? </a:t>
            </a:r>
          </a:p>
        </p:txBody>
      </p:sp>
      <p:sp>
        <p:nvSpPr>
          <p:cNvPr id="3" name="Content Placeholder 2">
            <a:extLst>
              <a:ext uri="{FF2B5EF4-FFF2-40B4-BE49-F238E27FC236}">
                <a16:creationId xmlns:a16="http://schemas.microsoft.com/office/drawing/2014/main" id="{863AAE39-5894-41CA-BDB9-67830EFB0CFB}"/>
              </a:ext>
            </a:extLst>
          </p:cNvPr>
          <p:cNvSpPr>
            <a:spLocks noGrp="1"/>
          </p:cNvSpPr>
          <p:nvPr>
            <p:ph idx="1"/>
          </p:nvPr>
        </p:nvSpPr>
        <p:spPr>
          <a:xfrm>
            <a:off x="6934200" y="2400300"/>
            <a:ext cx="10668000" cy="4525963"/>
          </a:xfrm>
        </p:spPr>
        <p:txBody>
          <a:bodyPr>
            <a:noAutofit/>
          </a:bodyPr>
          <a:lstStyle/>
          <a:p>
            <a:r>
              <a:rPr lang="en-GB" dirty="0" err="1">
                <a:latin typeface="Arial Nova" panose="020B0504020202020204" pitchFamily="34" charset="0"/>
                <a:cs typeface="Angsana New" panose="02020603050405020304" pitchFamily="18" charset="-34"/>
              </a:rPr>
              <a:t>Apka</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apna</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ghar</a:t>
            </a:r>
            <a:endParaRPr lang="en-GB" dirty="0">
              <a:latin typeface="Arial Nova" panose="020B0504020202020204" pitchFamily="34" charset="0"/>
              <a:cs typeface="Angsana New" panose="02020603050405020304" pitchFamily="18" charset="-34"/>
            </a:endParaRPr>
          </a:p>
          <a:p>
            <a:endParaRPr lang="en-GB" dirty="0">
              <a:latin typeface="Arial Nova" panose="020B0504020202020204" pitchFamily="34" charset="0"/>
              <a:cs typeface="Angsana New" panose="02020603050405020304" pitchFamily="18" charset="-34"/>
            </a:endParaRPr>
          </a:p>
          <a:p>
            <a:r>
              <a:rPr lang="en-GB" dirty="0" err="1">
                <a:latin typeface="Arial Nova" panose="020B0504020202020204" pitchFamily="34" charset="0"/>
                <a:cs typeface="Angsana New" panose="02020603050405020304" pitchFamily="18" charset="-34"/>
              </a:rPr>
              <a:t>Kaam</a:t>
            </a:r>
            <a:r>
              <a:rPr lang="en-GB" dirty="0">
                <a:latin typeface="Arial Nova" panose="020B0504020202020204" pitchFamily="34" charset="0"/>
                <a:cs typeface="Angsana New" panose="02020603050405020304" pitchFamily="18" charset="-34"/>
              </a:rPr>
              <a:t> bolo, </a:t>
            </a:r>
            <a:r>
              <a:rPr lang="en-GB" dirty="0" err="1">
                <a:latin typeface="Arial Nova" panose="020B0504020202020204" pitchFamily="34" charset="0"/>
                <a:cs typeface="Angsana New" panose="02020603050405020304" pitchFamily="18" charset="-34"/>
              </a:rPr>
              <a:t>zyada</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karo</a:t>
            </a:r>
            <a:endParaRPr lang="en-GB" dirty="0">
              <a:latin typeface="Arial Nova" panose="020B0504020202020204" pitchFamily="34" charset="0"/>
              <a:cs typeface="Angsana New" panose="02020603050405020304" pitchFamily="18" charset="-34"/>
            </a:endParaRPr>
          </a:p>
          <a:p>
            <a:endParaRPr lang="en-GB" dirty="0">
              <a:latin typeface="Arial Nova" panose="020B0504020202020204" pitchFamily="34" charset="0"/>
              <a:cs typeface="Angsana New" panose="02020603050405020304" pitchFamily="18" charset="-34"/>
            </a:endParaRPr>
          </a:p>
          <a:p>
            <a:r>
              <a:rPr lang="en-GB" dirty="0">
                <a:latin typeface="Arial Nova" panose="020B0504020202020204" pitchFamily="34" charset="0"/>
                <a:cs typeface="Angsana New" panose="02020603050405020304" pitchFamily="18" charset="-34"/>
              </a:rPr>
              <a:t>Best quality, </a:t>
            </a:r>
            <a:r>
              <a:rPr lang="en-GB" dirty="0" err="1">
                <a:latin typeface="Arial Nova" panose="020B0504020202020204" pitchFamily="34" charset="0"/>
                <a:cs typeface="Angsana New" panose="02020603050405020304" pitchFamily="18" charset="-34"/>
              </a:rPr>
              <a:t>kam</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daam</a:t>
            </a:r>
            <a:endParaRPr lang="en-GB" dirty="0">
              <a:latin typeface="Arial Nova" panose="020B0504020202020204" pitchFamily="34" charset="0"/>
              <a:cs typeface="Angsana New" panose="02020603050405020304" pitchFamily="18" charset="-34"/>
            </a:endParaRPr>
          </a:p>
          <a:p>
            <a:endParaRPr lang="en-GB" dirty="0">
              <a:latin typeface="Arial Nova" panose="020B0504020202020204" pitchFamily="34" charset="0"/>
              <a:cs typeface="Angsana New" panose="02020603050405020304" pitchFamily="18" charset="-34"/>
            </a:endParaRPr>
          </a:p>
          <a:p>
            <a:r>
              <a:rPr lang="en-GB" dirty="0" err="1">
                <a:latin typeface="Arial Nova" panose="020B0504020202020204" pitchFamily="34" charset="0"/>
                <a:cs typeface="Angsana New" panose="02020603050405020304" pitchFamily="18" charset="-34"/>
              </a:rPr>
              <a:t>Mazay</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ki</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baat</a:t>
            </a:r>
            <a:r>
              <a:rPr lang="en-GB" dirty="0">
                <a:latin typeface="Arial Nova" panose="020B0504020202020204" pitchFamily="34" charset="0"/>
                <a:cs typeface="Angsana New" panose="02020603050405020304" pitchFamily="18" charset="-34"/>
              </a:rPr>
              <a:t>, sab ka </a:t>
            </a:r>
            <a:r>
              <a:rPr lang="en-GB" dirty="0" err="1">
                <a:latin typeface="Arial Nova" panose="020B0504020202020204" pitchFamily="34" charset="0"/>
                <a:cs typeface="Angsana New" panose="02020603050405020304" pitchFamily="18" charset="-34"/>
              </a:rPr>
              <a:t>saath</a:t>
            </a:r>
            <a:endParaRPr lang="en-GB" dirty="0">
              <a:latin typeface="Arial Nova" panose="020B0504020202020204" pitchFamily="34" charset="0"/>
              <a:cs typeface="Angsana New" panose="02020603050405020304" pitchFamily="18" charset="-34"/>
            </a:endParaRPr>
          </a:p>
          <a:p>
            <a:endParaRPr lang="en-GB" dirty="0">
              <a:latin typeface="Arial Nova" panose="020B0504020202020204" pitchFamily="34" charset="0"/>
              <a:cs typeface="Angsana New" panose="02020603050405020304" pitchFamily="18" charset="-34"/>
            </a:endParaRPr>
          </a:p>
          <a:p>
            <a:r>
              <a:rPr lang="en-GB" dirty="0" err="1">
                <a:latin typeface="Arial Nova" panose="020B0504020202020204" pitchFamily="34" charset="0"/>
                <a:cs typeface="Angsana New" panose="02020603050405020304" pitchFamily="18" charset="-34"/>
              </a:rPr>
              <a:t>Pakki</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bhook</a:t>
            </a:r>
            <a:r>
              <a:rPr lang="en-GB" dirty="0">
                <a:latin typeface="Arial Nova" panose="020B0504020202020204" pitchFamily="34" charset="0"/>
                <a:cs typeface="Angsana New" panose="02020603050405020304" pitchFamily="18" charset="-34"/>
              </a:rPr>
              <a:t>, tasty food</a:t>
            </a:r>
          </a:p>
          <a:p>
            <a:endParaRPr lang="en-GB" dirty="0">
              <a:latin typeface="Arial Nova" panose="020B0504020202020204" pitchFamily="34" charset="0"/>
              <a:cs typeface="Angsana New" panose="02020603050405020304" pitchFamily="18" charset="-34"/>
            </a:endParaRPr>
          </a:p>
          <a:p>
            <a:r>
              <a:rPr lang="en-GB" dirty="0" err="1">
                <a:latin typeface="Arial Nova" panose="020B0504020202020204" pitchFamily="34" charset="0"/>
                <a:cs typeface="Angsana New" panose="02020603050405020304" pitchFamily="18" charset="-34"/>
              </a:rPr>
              <a:t>Maal</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aur</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mawafiq</a:t>
            </a:r>
            <a:endParaRPr lang="en-GB" dirty="0">
              <a:latin typeface="Arial Nova" panose="020B0504020202020204" pitchFamily="34" charset="0"/>
              <a:cs typeface="Angsana New" panose="02020603050405020304" pitchFamily="18" charset="-34"/>
            </a:endParaRPr>
          </a:p>
          <a:p>
            <a:endParaRPr lang="en-GB" dirty="0">
              <a:latin typeface="Arial Nova" panose="020B0504020202020204" pitchFamily="34" charset="0"/>
              <a:cs typeface="Angsana New" panose="02020603050405020304" pitchFamily="18" charset="-34"/>
            </a:endParaRPr>
          </a:p>
          <a:p>
            <a:r>
              <a:rPr lang="en-GB" dirty="0" err="1">
                <a:latin typeface="Arial Nova" panose="020B0504020202020204" pitchFamily="34" charset="0"/>
                <a:cs typeface="Angsana New" panose="02020603050405020304" pitchFamily="18" charset="-34"/>
              </a:rPr>
              <a:t>Bharosa</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aur</a:t>
            </a:r>
            <a:r>
              <a:rPr lang="en-GB" dirty="0">
                <a:latin typeface="Arial Nova" panose="020B0504020202020204" pitchFamily="34" charset="0"/>
                <a:cs typeface="Angsana New" panose="02020603050405020304" pitchFamily="18" charset="-34"/>
              </a:rPr>
              <a:t> </a:t>
            </a:r>
            <a:r>
              <a:rPr lang="en-GB" dirty="0" err="1">
                <a:latin typeface="Arial Nova" panose="020B0504020202020204" pitchFamily="34" charset="0"/>
                <a:cs typeface="Angsana New" panose="02020603050405020304" pitchFamily="18" charset="-34"/>
              </a:rPr>
              <a:t>raftar</a:t>
            </a:r>
            <a:endParaRPr lang="en-GB" dirty="0">
              <a:latin typeface="Arial Nova" panose="020B0504020202020204" pitchFamily="34" charset="0"/>
              <a:cs typeface="Angsana New" panose="02020603050405020304" pitchFamily="18" charset="-34"/>
            </a:endParaRPr>
          </a:p>
        </p:txBody>
      </p:sp>
    </p:spTree>
    <p:extLst>
      <p:ext uri="{BB962C8B-B14F-4D97-AF65-F5344CB8AC3E}">
        <p14:creationId xmlns:p14="http://schemas.microsoft.com/office/powerpoint/2010/main" val="2651353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1267</Words>
  <Application>Microsoft Office PowerPoint</Application>
  <PresentationFormat>Custom</PresentationFormat>
  <Paragraphs>116</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Angsana New</vt:lpstr>
      <vt:lpstr>DM Sans</vt:lpstr>
      <vt:lpstr>Arial Nova</vt:lpstr>
      <vt:lpstr>Calibri</vt:lpstr>
      <vt:lpstr>Arial</vt:lpstr>
      <vt:lpstr>Cambria</vt:lpstr>
      <vt:lpstr>Kollektif Bold</vt:lpstr>
      <vt:lpstr>72 Black</vt:lpstr>
      <vt:lpstr>Office Theme</vt:lpstr>
      <vt:lpstr>PowerPoint Presentation</vt:lpstr>
      <vt:lpstr>PowerPoint Presentation</vt:lpstr>
      <vt:lpstr>PowerPoint Presentation</vt:lpstr>
      <vt:lpstr>PowerPoint Presentation</vt:lpstr>
      <vt:lpstr>PowerPoint Presentation</vt:lpstr>
      <vt:lpstr>PowerPoint Presentation</vt:lpstr>
      <vt:lpstr>Language of Hierarchy </vt:lpstr>
      <vt:lpstr>Industry-Specific Jargon</vt:lpstr>
      <vt:lpstr>GUESS what industry these terms represent? </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Modern Business Infographic Presentation</dc:title>
  <cp:lastModifiedBy>Dell Iceblue</cp:lastModifiedBy>
  <cp:revision>23</cp:revision>
  <dcterms:created xsi:type="dcterms:W3CDTF">2006-08-16T00:00:00Z</dcterms:created>
  <dcterms:modified xsi:type="dcterms:W3CDTF">2025-10-04T19:14:07Z</dcterms:modified>
  <dc:identifier>DAGSosQfjIM</dc:identifier>
</cp:coreProperties>
</file>