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21"/>
  </p:notesMasterIdLst>
  <p:sldIdLst>
    <p:sldId id="256" r:id="rId2"/>
    <p:sldId id="275" r:id="rId3"/>
    <p:sldId id="257" r:id="rId4"/>
    <p:sldId id="259" r:id="rId5"/>
    <p:sldId id="268" r:id="rId6"/>
    <p:sldId id="260" r:id="rId7"/>
    <p:sldId id="269" r:id="rId8"/>
    <p:sldId id="261" r:id="rId9"/>
    <p:sldId id="270" r:id="rId10"/>
    <p:sldId id="262" r:id="rId11"/>
    <p:sldId id="271" r:id="rId12"/>
    <p:sldId id="263" r:id="rId13"/>
    <p:sldId id="276" r:id="rId14"/>
    <p:sldId id="264" r:id="rId15"/>
    <p:sldId id="266" r:id="rId16"/>
    <p:sldId id="272" r:id="rId17"/>
    <p:sldId id="267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651" autoAdjust="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EFA6A-D5D9-4CC8-9C3F-F77981F5300C}" type="datetimeFigureOut">
              <a:rPr lang="en-GB" smtClean="0"/>
              <a:t>13/03/2025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679DE-5465-42E2-B67A-7E0DE8645A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7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Linguistic barriers arise when people from different language backgrounds have difficulty understanding each other, or when jargon, technical terms, or different dialects create confusion within an organization.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679DE-5465-42E2-B67A-7E0DE8645A7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205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679DE-5465-42E2-B67A-7E0DE8645A7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288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Employees were often driven by fear, stress, and anxiety caused by the company's fast-paced, high-pressure culture, and reports of workplace harassment.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679DE-5465-42E2-B67A-7E0DE8645A7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082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Concept of Greeting in Different </a:t>
            </a:r>
            <a:r>
              <a:rPr lang="en-US" dirty="0" err="1"/>
              <a:t>Countries:In</a:t>
            </a:r>
            <a:r>
              <a:rPr lang="en-US" dirty="0"/>
              <a:t> Japan, people bow to greet each other.</a:t>
            </a:r>
          </a:p>
          <a:p>
            <a:r>
              <a:rPr lang="en-US" dirty="0"/>
              <a:t>In the U.S. and many Western countries, a handshake is common.</a:t>
            </a:r>
          </a:p>
          <a:p>
            <a:r>
              <a:rPr lang="en-US" dirty="0"/>
              <a:t>In India, people often use "Namaste" with folded hands.</a:t>
            </a:r>
          </a:p>
          <a:p>
            <a:endParaRPr lang="en-US" dirty="0"/>
          </a:p>
          <a:p>
            <a:r>
              <a:rPr lang="en-US" dirty="0"/>
              <a:t>Sign of Thumbs Up: In the U.S. and many Western countries, a thumbs-up means "good" or "okay. "In some Middle Eastern and South Asian countries, a thumbs-up can be an offensive gesture (equivalent to a rude insult).In Japan, it can sometimes mean "boyfriend" instead of approval.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679DE-5465-42E2-B67A-7E0DE8645A7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029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A679DE-5465-42E2-B67A-7E0DE8645A7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1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160EA64-D806-43AC-9DF2-F8C432F32B4C}" type="datetimeFigureOut">
              <a:rPr lang="en-US" dirty="0"/>
              <a:pPr/>
              <a:t>3/13/2025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3/13/2025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latin typeface="Calibri" panose="020F0502020204030204" pitchFamily="34" charset="0"/>
                <a:cs typeface="Calibri" panose="020F0502020204030204" pitchFamily="34" charset="0"/>
              </a:rPr>
              <a:t>Barriers in Effective Communication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7540" y="5618106"/>
            <a:ext cx="6801612" cy="1239894"/>
          </a:xfrm>
        </p:spPr>
        <p:txBody>
          <a:bodyPr/>
          <a:lstStyle/>
          <a:p>
            <a:r>
              <a:rPr lang="en-US" dirty="0"/>
              <a:t>LECTURE 5</a:t>
            </a:r>
          </a:p>
        </p:txBody>
      </p:sp>
    </p:spTree>
    <p:extLst>
      <p:ext uri="{BB962C8B-B14F-4D97-AF65-F5344CB8AC3E}">
        <p14:creationId xmlns:p14="http://schemas.microsoft.com/office/powerpoint/2010/main" val="4076068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/>
              <a:t>4.Physical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2272" y="2563399"/>
            <a:ext cx="7729728" cy="35693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Noise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Closed Door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Faulty Equipment</a:t>
            </a:r>
          </a:p>
          <a:p>
            <a:pPr>
              <a:lnSpc>
                <a:spcPct val="200000"/>
              </a:lnSpc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4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C1976-98AE-4CE0-87BB-27FC67BEA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/>
          <a:lstStyle/>
          <a:p>
            <a:pPr algn="l"/>
            <a:r>
              <a:rPr lang="en-GB" dirty="0"/>
              <a:t>EXAMPLE: Amazon's warehouse operations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9A8173-BFC9-4236-BDB8-2E470CE61B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1878008"/>
            <a:ext cx="9310831" cy="31019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Amazon's fulfillment centers, the size of the facilities can create a physical barrier. These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warehouses are massive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often spanning over 1 million square feet, and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employees work in different sections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such as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sorting, packaging, or shipping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The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physical distance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these areas can </a:t>
            </a:r>
            <a:r>
              <a:rPr lang="en-US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hinder face-to-face communication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requiring workers to rely on technology (such as radios or internal messaging systems) to coordinate tasks effectively.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78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/>
              <a:t>5.Cultural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28" y="2638044"/>
            <a:ext cx="6736703" cy="310198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Misunderstanding of meaning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Conflict between sender and receiver</a:t>
            </a:r>
          </a:p>
          <a:p>
            <a:pPr>
              <a:lnSpc>
                <a:spcPct val="12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Understanding of the organizational culture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Body Language and gesture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Concept of greeting in different countries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Sign of thumbs up </a:t>
            </a:r>
          </a:p>
          <a:p>
            <a:pPr>
              <a:lnSpc>
                <a:spcPct val="120000"/>
              </a:lnSpc>
            </a:pP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7713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Ufone Saaf Awaz">
            <a:hlinkClick r:id="" action="ppaction://media"/>
            <a:extLst>
              <a:ext uri="{FF2B5EF4-FFF2-40B4-BE49-F238E27FC236}">
                <a16:creationId xmlns:a16="http://schemas.microsoft.com/office/drawing/2014/main" id="{FC45238A-DB66-4CB1-B4FB-838846D82BC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9723" y="233265"/>
            <a:ext cx="11812554" cy="6550089"/>
          </a:xfrm>
        </p:spPr>
      </p:pic>
    </p:spTree>
    <p:extLst>
      <p:ext uri="{BB962C8B-B14F-4D97-AF65-F5344CB8AC3E}">
        <p14:creationId xmlns:p14="http://schemas.microsoft.com/office/powerpoint/2010/main" val="370466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6969967" cy="927463"/>
          </a:xfrm>
        </p:spPr>
        <p:txBody>
          <a:bodyPr>
            <a:normAutofit fontScale="90000"/>
          </a:bodyPr>
          <a:lstStyle/>
          <a:p>
            <a:pPr algn="l"/>
            <a:br>
              <a:rPr lang="en-US" dirty="0"/>
            </a:b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EXAMPLE :</a:t>
            </a:r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 Google</a:t>
            </a:r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77EBE6-89BF-4AE4-828C-893BEE5C034D}"/>
              </a:ext>
            </a:extLst>
          </p:cNvPr>
          <p:cNvSpPr txBox="1"/>
          <p:nvPr/>
        </p:nvSpPr>
        <p:spPr>
          <a:xfrm>
            <a:off x="93306" y="1156996"/>
            <a:ext cx="6606074" cy="5513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Google, known for its core value of promoting an open internet and unrestricted access to information, launched its services in China, a country with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strict government censorship rules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This presented a major cultural clash, as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China’s government required Google to filter search results on topics it deemed sensitive (e.g., political issues, human rights, and censorship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), which contradicted Google’s principle of "Do no evil."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27EFE7-7EED-42D0-B4E9-4903B4B74941}"/>
              </a:ext>
            </a:extLst>
          </p:cNvPr>
          <p:cNvSpPr txBox="1"/>
          <p:nvPr/>
        </p:nvSpPr>
        <p:spPr>
          <a:xfrm>
            <a:off x="7063275" y="166568"/>
            <a:ext cx="475550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Censorship Issues: Google </a:t>
            </a:r>
            <a:r>
              <a:rPr lang="en-US" sz="2200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introduced a censored version of its search engine (Google.cn</a:t>
            </a:r>
            <a:r>
              <a:rPr lang="en-US" sz="22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2200" b="1" u="sng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which blocked certain results, especially related to controversial political subjects. This led to public backlash from local and international level.</a:t>
            </a:r>
          </a:p>
          <a:p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Internal Struggles: The decision to operate within Chinese censorship laws caused </a:t>
            </a:r>
            <a:r>
              <a:rPr lang="en-US" sz="22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internal friction within Google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Many employees felt the </a:t>
            </a:r>
            <a:r>
              <a:rPr lang="en-US" sz="22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company was compromising its ethical standards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leading to dissatisfaction among some staff. Culturally, </a:t>
            </a:r>
            <a:r>
              <a:rPr lang="en-US" sz="2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clash between Google's values of transparency and China’s restrictions on information created an ideological divide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0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605" y="2423440"/>
            <a:ext cx="7024832" cy="31019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Limitations &amp; illness 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Shrillness of voice, dyslexia</a:t>
            </a:r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C074EA7-133F-4ECA-8940-7C473E21A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Physiological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Barrier</a:t>
            </a:r>
            <a:endParaRPr lang="en-GB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91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FDFDE-ABC9-4101-B663-4EA24C0E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8620"/>
            <a:ext cx="6279502" cy="1030100"/>
          </a:xfrm>
        </p:spPr>
        <p:txBody>
          <a:bodyPr/>
          <a:lstStyle/>
          <a:p>
            <a:pPr algn="l"/>
            <a:r>
              <a:rPr lang="en-GB" dirty="0"/>
              <a:t>Example: JetBlue Airways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AEF6E-0142-4279-AE7E-2F290E02FB95}"/>
              </a:ext>
            </a:extLst>
          </p:cNvPr>
          <p:cNvSpPr txBox="1"/>
          <p:nvPr/>
        </p:nvSpPr>
        <p:spPr>
          <a:xfrm>
            <a:off x="146180" y="1454012"/>
            <a:ext cx="6214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JetBlue’s crew, especially pilots and flight attendants, were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dealing with extreme fatigue due to extended working hours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during the storm. Physical exhaustion led to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reduced cognitive function and slower reaction times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making it difficult for them to effectively communicate with both passengers and the company’s management. 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0C0762-CFE6-4A10-AAF3-DC2701C1A066}"/>
              </a:ext>
            </a:extLst>
          </p:cNvPr>
          <p:cNvSpPr txBox="1"/>
          <p:nvPr/>
        </p:nvSpPr>
        <p:spPr>
          <a:xfrm>
            <a:off x="6699380" y="829643"/>
            <a:ext cx="53464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 a result,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messages were delayed or unclear, leaving passengers confused and anxious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and operational issues spiraled out of control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ground staff, overwhelmed by the volume of distressed passengers and inquiries, also experienced physiological stress. This, in turn, contributed to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breakdowns in communication between teams responsible for coordinating flight operations.</a:t>
            </a:r>
            <a:endParaRPr lang="en-GB" sz="2400" b="1" u="sng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9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none" dirty="0"/>
              <a:t>7.Technological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Cost of technology</a:t>
            </a:r>
          </a:p>
          <a:p>
            <a:endParaRPr lang="en-US" sz="2800" dirty="0"/>
          </a:p>
          <a:p>
            <a:r>
              <a:rPr lang="en-US" sz="2800" dirty="0"/>
              <a:t>Issue of Affordability </a:t>
            </a:r>
          </a:p>
          <a:p>
            <a:endParaRPr lang="en-US" sz="2800" dirty="0"/>
          </a:p>
          <a:p>
            <a:r>
              <a:rPr lang="en-US" sz="2800" dirty="0"/>
              <a:t>Organizational Infrastructure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864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B9A4-06CD-478C-BF65-721C40BE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31" y="124937"/>
            <a:ext cx="7901909" cy="1188720"/>
          </a:xfrm>
        </p:spPr>
        <p:txBody>
          <a:bodyPr>
            <a:noAutofit/>
          </a:bodyPr>
          <a:lstStyle/>
          <a:p>
            <a:pPr algn="l"/>
            <a:r>
              <a:rPr lang="en-GB" sz="3600" dirty="0">
                <a:latin typeface="Calibri" panose="020F0502020204030204" pitchFamily="34" charset="0"/>
                <a:cs typeface="Calibri" panose="020F0502020204030204" pitchFamily="34" charset="0"/>
              </a:rPr>
              <a:t>EXAMPLE: Target Corporation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8EDB0A-842F-4323-9A4E-C21CF48708CD}"/>
              </a:ext>
            </a:extLst>
          </p:cNvPr>
          <p:cNvSpPr txBox="1"/>
          <p:nvPr/>
        </p:nvSpPr>
        <p:spPr>
          <a:xfrm>
            <a:off x="335902" y="1632857"/>
            <a:ext cx="52717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experienced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 massive data breach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that compromised the credit and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debit card information of over 40 million customers.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breach highlighted significant technological barriers in their systems and communication protocols.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Target’s existing security measures were not robust enough to detect and prevent the sophisticated malware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used by hackers.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39676-3F86-4909-BEEE-7524C5BE24A7}"/>
              </a:ext>
            </a:extLst>
          </p:cNvPr>
          <p:cNvSpPr txBox="1"/>
          <p:nvPr/>
        </p:nvSpPr>
        <p:spPr>
          <a:xfrm>
            <a:off x="8854752" y="512204"/>
            <a:ext cx="1614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Impact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99F20-236E-473C-8290-801A4D97A660}"/>
              </a:ext>
            </a:extLst>
          </p:cNvPr>
          <p:cNvSpPr txBox="1"/>
          <p:nvPr/>
        </p:nvSpPr>
        <p:spPr>
          <a:xfrm>
            <a:off x="6584304" y="1807084"/>
            <a:ext cx="53899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breach led to significant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financial losses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 Target, estimated at around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$162 million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as well as a decline in customer trust. The company ultimately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 several steps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to enhance its security infrastructure, including investing in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new technologies, improving data encryption, and implementing more robust real-time monitoring systems.</a:t>
            </a:r>
            <a:endParaRPr lang="en-GB" sz="2800" b="1" u="sng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9304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A430DC-7A2B-4BD0-BC94-FA52F0FB5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112" y="2429598"/>
            <a:ext cx="7729728" cy="1188720"/>
          </a:xfrm>
        </p:spPr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180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AA79-8F25-4509-8330-A8362DB2E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Warm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6B545-6B81-459C-A006-1744018F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6492" y="3225872"/>
            <a:ext cx="8396430" cy="609009"/>
          </a:xfrm>
        </p:spPr>
        <p:txBody>
          <a:bodyPr>
            <a:noAutofit/>
          </a:bodyPr>
          <a:lstStyle/>
          <a:p>
            <a:pPr algn="ctr"/>
            <a:r>
              <a:rPr lang="en-GB" sz="4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a minute and write your biggest fear on a piece of paper</a:t>
            </a:r>
          </a:p>
        </p:txBody>
      </p:sp>
    </p:spTree>
    <p:extLst>
      <p:ext uri="{BB962C8B-B14F-4D97-AF65-F5344CB8AC3E}">
        <p14:creationId xmlns:p14="http://schemas.microsoft.com/office/powerpoint/2010/main" val="205722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760" y="780053"/>
            <a:ext cx="9638479" cy="1188720"/>
          </a:xfrm>
        </p:spPr>
        <p:txBody>
          <a:bodyPr>
            <a:noAutofit/>
          </a:bodyPr>
          <a:lstStyle/>
          <a:p>
            <a:r>
              <a:rPr lang="en-US" sz="4000" cap="none" dirty="0"/>
              <a:t>Barriers In Effective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5168" y="2646921"/>
            <a:ext cx="7729728" cy="388704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Linguistic Barriers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Psychological Barrier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Emotional Barrier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Physical Barrier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Cultural Barrier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Physiological Barriers</a:t>
            </a:r>
          </a:p>
          <a:p>
            <a:pPr marL="514350" indent="-514350">
              <a:lnSpc>
                <a:spcPct val="120000"/>
              </a:lnSpc>
              <a:buFont typeface="+mj-lt"/>
              <a:buAutoNum type="alphaLcParenR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Technological Barriers</a:t>
            </a:r>
          </a:p>
          <a:p>
            <a:pPr>
              <a:lnSpc>
                <a:spcPct val="120000"/>
              </a:lnSpc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250000"/>
              </a:lnSpc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95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320880"/>
            <a:ext cx="7729728" cy="1188720"/>
          </a:xfrm>
        </p:spPr>
        <p:txBody>
          <a:bodyPr>
            <a:normAutofit/>
          </a:bodyPr>
          <a:lstStyle/>
          <a:p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1.Linguistic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6043" y="2479424"/>
            <a:ext cx="7729728" cy="310198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languages in different regions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Different dialects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Same workplace, different linguistic skills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289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ECF6E-A92B-42DE-9082-6EF0CCD79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69"/>
            <a:ext cx="7729728" cy="1188720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 Samsung Electronics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5576F-616F-48F6-AFC5-6DC80EBFD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78" y="1511559"/>
            <a:ext cx="5868955" cy="49918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instructions and policies were initially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communicated in English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but many local employees were not fluent in the language. This </a:t>
            </a:r>
            <a:r>
              <a:rPr lang="en-US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language barrier led to misinterpretations of important directives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causing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delays in product launches and operational inefficiencies.</a:t>
            </a:r>
            <a:endParaRPr lang="en-GB" sz="2400" b="1" u="sng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752856-0465-40A5-987F-12D789B52209}"/>
              </a:ext>
            </a:extLst>
          </p:cNvPr>
          <p:cNvSpPr txBox="1"/>
          <p:nvPr/>
        </p:nvSpPr>
        <p:spPr>
          <a:xfrm>
            <a:off x="7137918" y="1427584"/>
            <a:ext cx="4814596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pPr algn="just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technical manuals and product documentation, originally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written in English, were not adequately localized into Portuguese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This resulted in </a:t>
            </a:r>
            <a:r>
              <a:rPr lang="en-US" sz="2800" b="1" u="sng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errors during product assembly and delayed distribution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because Brazilian teams couldn't fully understand the complex technical requirements.</a:t>
            </a:r>
            <a:endParaRPr lang="en-GB" sz="28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397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>
                <a:latin typeface="Calibri" panose="020F0502020204030204" pitchFamily="34" charset="0"/>
                <a:cs typeface="Calibri" panose="020F0502020204030204" pitchFamily="34" charset="0"/>
              </a:rPr>
              <a:t>2.Psychological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1194" y="2791325"/>
            <a:ext cx="4057696" cy="310198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Stage fear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Speech disorder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Phobia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Depression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327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8DE47-D2EB-419A-9DBF-E3C52016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latin typeface="Calibri" panose="020F0502020204030204" pitchFamily="34" charset="0"/>
                <a:cs typeface="Calibri" panose="020F0502020204030204" pitchFamily="34" charset="0"/>
              </a:rPr>
              <a:t>Example: Toyota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9B283A-5159-4A02-9A96-E68D0C9F2BAD}"/>
              </a:ext>
            </a:extLst>
          </p:cNvPr>
          <p:cNvSpPr txBox="1"/>
          <p:nvPr/>
        </p:nvSpPr>
        <p:spPr>
          <a:xfrm>
            <a:off x="279917" y="1235373"/>
            <a:ext cx="5980923" cy="568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Toyota experienced a significant rise in complaints about vehicle acceleration. Many employees and managers were hesitant to report these issues to the higher-ups in Japan. It was due to a psychological barrier driven by fear of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judgment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reprimand</a:t>
            </a:r>
            <a:r>
              <a:rPr lang="en-US" sz="28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damaging Toyota's reputation.</a:t>
            </a:r>
            <a:endParaRPr lang="en-GB" sz="2800" b="1" u="sng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CB207D-23EA-43D5-8504-22C642FBDBF7}"/>
              </a:ext>
            </a:extLst>
          </p:cNvPr>
          <p:cNvSpPr txBox="1"/>
          <p:nvPr/>
        </p:nvSpPr>
        <p:spPr>
          <a:xfrm>
            <a:off x="6615404" y="1188720"/>
            <a:ext cx="5197151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endParaRPr lang="en-GB" dirty="0"/>
          </a:p>
          <a:p>
            <a:pPr algn="just"/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Delayed action on fixing the issues,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series of massive recalls, public outrage, and a significant blow to Toyota’s reputation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Mistrust and Pressure: The company’s corporate culture was one where employees felt immense pressure to conform to high expectations of perfection. As a result, psychological 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barriers like mistrust and fear of punishment prevented lower-level employees from bringing safety concerns to top management.</a:t>
            </a:r>
            <a:endParaRPr lang="en-GB" sz="2400" b="1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cap="none" dirty="0"/>
              <a:t>3.Emotional Barrier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196" y="2638044"/>
            <a:ext cx="6060668" cy="310198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Anger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Frustration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</a:p>
          <a:p>
            <a:pPr>
              <a:lnSpc>
                <a:spcPct val="20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286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5387C-49B2-4C0B-8DD5-D12AFB1E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729728" cy="1188720"/>
          </a:xfrm>
        </p:spPr>
        <p:txBody>
          <a:bodyPr>
            <a:normAutofit/>
          </a:bodyPr>
          <a:lstStyle/>
          <a:p>
            <a:pPr algn="just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EXAMPLE: Uber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55CEC-9247-4B99-8454-84C1E87B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94" y="1761619"/>
            <a:ext cx="5634570" cy="51001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12800" dirty="0">
                <a:latin typeface="Calibri" panose="020F0502020204030204" pitchFamily="34" charset="0"/>
                <a:cs typeface="Calibri" panose="020F0502020204030204" pitchFamily="34" charset="0"/>
              </a:rPr>
              <a:t>Scenario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At Uber during the leadership of its former CEO, Travis Kalanick, emotional barriers became prominent due to a </a:t>
            </a:r>
            <a:r>
              <a:rPr lang="en-US" sz="96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highly competitive, aggressive, and confrontational work environment</a:t>
            </a:r>
            <a:r>
              <a:rPr lang="en-US" sz="9600" dirty="0">
                <a:latin typeface="Calibri" panose="020F0502020204030204" pitchFamily="34" charset="0"/>
                <a:cs typeface="Calibri" panose="020F0502020204030204" pitchFamily="34" charset="0"/>
              </a:rPr>
              <a:t>. Many employees felt emotionally drained and found it difficult to communicate openly with their superiors, </a:t>
            </a:r>
            <a:r>
              <a:rPr lang="en-US" sz="96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fearing that voicing concerns would lead to being labeled as “weak” in the cutthroat culture</a:t>
            </a:r>
            <a:r>
              <a:rPr lang="en-US" sz="9600" b="1" u="sn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9600" b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5B345-7291-4D26-B822-73420F8D9267}"/>
              </a:ext>
            </a:extLst>
          </p:cNvPr>
          <p:cNvSpPr txBox="1"/>
          <p:nvPr/>
        </p:nvSpPr>
        <p:spPr>
          <a:xfrm>
            <a:off x="6096000" y="1761619"/>
            <a:ext cx="56345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Impact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Emotional barriers, such as fear of judgment and stress, prevented employees from raising critical concerns about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harassment, misconduct, and burnout.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Employees felt that leadership, especially Kalanick, was disconnected from the emotional and psychological needs of the workforce.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Many employees became emotionally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burned out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causing them to </a:t>
            </a:r>
            <a:r>
              <a:rPr lang="en-US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lose motivation and productivity.</a:t>
            </a:r>
            <a:endParaRPr lang="en-GB" sz="2400" b="1" u="sng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6711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461</TotalTime>
  <Words>1133</Words>
  <Application>Microsoft Office PowerPoint</Application>
  <PresentationFormat>Widescreen</PresentationFormat>
  <Paragraphs>102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Parcel</vt:lpstr>
      <vt:lpstr>Barriers in Effective Communication</vt:lpstr>
      <vt:lpstr>Warm up</vt:lpstr>
      <vt:lpstr>Barriers In Effective Communication</vt:lpstr>
      <vt:lpstr>1.Linguistic Barriers</vt:lpstr>
      <vt:lpstr>Example: Samsung Electronics</vt:lpstr>
      <vt:lpstr>2.Psychological Barrier</vt:lpstr>
      <vt:lpstr>Example: Toyota  </vt:lpstr>
      <vt:lpstr>3.Emotional Barrier</vt:lpstr>
      <vt:lpstr>EXAMPLE: Uber</vt:lpstr>
      <vt:lpstr>4.Physical Barrier</vt:lpstr>
      <vt:lpstr>EXAMPLE: Amazon's warehouse operations</vt:lpstr>
      <vt:lpstr>5.Cultural Barrier</vt:lpstr>
      <vt:lpstr>PowerPoint Presentation</vt:lpstr>
      <vt:lpstr> EXAMPLE : Google </vt:lpstr>
      <vt:lpstr>Physiological Barrier</vt:lpstr>
      <vt:lpstr>Example: JetBlue Airways</vt:lpstr>
      <vt:lpstr>7.Technological Barriers</vt:lpstr>
      <vt:lpstr>EXAMPLE: Target Corporation</vt:lpstr>
      <vt:lpstr>THANK YOU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Barriers in Effective Communication</dc:title>
  <dc:creator>92334</dc:creator>
  <cp:lastModifiedBy>Dell Iceblue</cp:lastModifiedBy>
  <cp:revision>17</cp:revision>
  <dcterms:created xsi:type="dcterms:W3CDTF">2022-03-14T13:20:17Z</dcterms:created>
  <dcterms:modified xsi:type="dcterms:W3CDTF">2025-03-13T03:41:50Z</dcterms:modified>
</cp:coreProperties>
</file>