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41"/>
  </p:notesMasterIdLst>
  <p:sldIdLst>
    <p:sldId id="256" r:id="rId2"/>
    <p:sldId id="260" r:id="rId3"/>
    <p:sldId id="261" r:id="rId4"/>
    <p:sldId id="262" r:id="rId5"/>
    <p:sldId id="257" r:id="rId6"/>
    <p:sldId id="258" r:id="rId7"/>
    <p:sldId id="259" r:id="rId8"/>
    <p:sldId id="263" r:id="rId9"/>
    <p:sldId id="264" r:id="rId10"/>
    <p:sldId id="265" r:id="rId11"/>
    <p:sldId id="266" r:id="rId12"/>
    <p:sldId id="267" r:id="rId13"/>
    <p:sldId id="268" r:id="rId14"/>
    <p:sldId id="272" r:id="rId15"/>
    <p:sldId id="273" r:id="rId16"/>
    <p:sldId id="274" r:id="rId17"/>
    <p:sldId id="269" r:id="rId18"/>
    <p:sldId id="295" r:id="rId19"/>
    <p:sldId id="296" r:id="rId20"/>
    <p:sldId id="298" r:id="rId21"/>
    <p:sldId id="299" r:id="rId22"/>
    <p:sldId id="300" r:id="rId23"/>
    <p:sldId id="301" r:id="rId24"/>
    <p:sldId id="306" r:id="rId25"/>
    <p:sldId id="302" r:id="rId26"/>
    <p:sldId id="304" r:id="rId27"/>
    <p:sldId id="307" r:id="rId28"/>
    <p:sldId id="309" r:id="rId29"/>
    <p:sldId id="310" r:id="rId30"/>
    <p:sldId id="311" r:id="rId31"/>
    <p:sldId id="312" r:id="rId32"/>
    <p:sldId id="313" r:id="rId33"/>
    <p:sldId id="314" r:id="rId34"/>
    <p:sldId id="315" r:id="rId35"/>
    <p:sldId id="316" r:id="rId36"/>
    <p:sldId id="319" r:id="rId37"/>
    <p:sldId id="317" r:id="rId38"/>
    <p:sldId id="318" r:id="rId39"/>
    <p:sldId id="27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651" autoAdjust="0"/>
  </p:normalViewPr>
  <p:slideViewPr>
    <p:cSldViewPr snapToGrid="0">
      <p:cViewPr varScale="1">
        <p:scale>
          <a:sx n="56" d="100"/>
          <a:sy n="56" d="100"/>
        </p:scale>
        <p:origin x="1296" y="72"/>
      </p:cViewPr>
      <p:guideLst/>
    </p:cSldViewPr>
  </p:slideViewPr>
  <p:notesTextViewPr>
    <p:cViewPr>
      <p:scale>
        <a:sx n="1" d="1"/>
        <a:sy n="1" d="1"/>
      </p:scale>
      <p:origin x="0" y="-51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6DF1F-FAD1-4FBA-A7F7-11117908D50F}"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24955-CED9-443B-BA79-0A8B1092A1DE}" type="slidenum">
              <a:rPr lang="en-US" smtClean="0"/>
              <a:t>‹#›</a:t>
            </a:fld>
            <a:endParaRPr lang="en-US"/>
          </a:p>
        </p:txBody>
      </p:sp>
    </p:spTree>
    <p:extLst>
      <p:ext uri="{BB962C8B-B14F-4D97-AF65-F5344CB8AC3E}">
        <p14:creationId xmlns:p14="http://schemas.microsoft.com/office/powerpoint/2010/main" val="333656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175DE24-A602-FA40-0F19-B72A668C92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1774939-50BB-8996-0C7C-507F63A40E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begin by defining personality. This is a concept that has a lot of preconceived ideas in people. So we want to ensure we are all using the same basic definition to describe a very complex topic. Personality is a dynamic concept, meaning it is changing all the time, an that is </a:t>
            </a:r>
            <a:r>
              <a:rPr lang="en-US" altLang="en-US" dirty="0" err="1"/>
              <a:t>is</a:t>
            </a:r>
            <a:r>
              <a:rPr lang="en-US" altLang="en-US" dirty="0"/>
              <a:t> the total of growth and development of a psychological system for the individual. This suggests it includes all of the components of the psyche and their aggregate becomes greater than any of the parts. So the text definition is that personality if the sum total of ways in which an individual reacts to and interacts with others.</a:t>
            </a:r>
          </a:p>
        </p:txBody>
      </p:sp>
      <p:sp>
        <p:nvSpPr>
          <p:cNvPr id="19460" name="Slide Number Placeholder 3">
            <a:extLst>
              <a:ext uri="{FF2B5EF4-FFF2-40B4-BE49-F238E27FC236}">
                <a16:creationId xmlns:a16="http://schemas.microsoft.com/office/drawing/2014/main" id="{1865DF32-1192-BF7E-8C49-EDD55E1324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0FC0DA-547C-4849-8D4E-D4003D050DFA}" type="slidenum">
              <a:rPr lang="en-US" altLang="en-US"/>
              <a:pPr>
                <a:spcBef>
                  <a:spcPct val="0"/>
                </a:spcBef>
              </a:pPr>
              <a:t>18</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4034D95-E35C-FF3F-C3ED-6867DBF57D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132AE36-182F-378D-4EF0-D1F36A47E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First, admit there are some limitations of this analysis of generational differences. </a:t>
            </a:r>
            <a:r>
              <a:rPr lang="en-US" altLang="en-US" dirty="0"/>
              <a:t>One, we make no assumption that the framework applies across all cultures. Two, despite a steady stream of press coverage, there is very little rigorous research on generational values, so we have to rely on an intuitive framework. Finally, these are imprecise categories. There is no law that someone born in 1985 can’t have values similar to those of someone born in 1955.  Despite these limitations, values do change over generations, and we can gain some useful insights from analyzing values this way.</a:t>
            </a:r>
          </a:p>
          <a:p>
            <a:pPr eaLnBrk="1" hangingPunct="1">
              <a:spcBef>
                <a:spcPct val="0"/>
              </a:spcBef>
            </a:pPr>
            <a:endParaRPr lang="en-US" altLang="en-US" dirty="0"/>
          </a:p>
          <a:p>
            <a:pPr eaLnBrk="1" hangingPunct="1">
              <a:spcBef>
                <a:spcPct val="0"/>
              </a:spcBef>
            </a:pPr>
            <a:r>
              <a:rPr lang="en-US" altLang="en-US" dirty="0"/>
              <a:t>Different generations hold different work values. Boomers (Baby Boomers)—entered the workforce during the 1960s through the mid-1980s. Xers—entered the workforce beginning in the mid-1980s. The most recent entrants to the workforce, the </a:t>
            </a:r>
            <a:r>
              <a:rPr lang="en-US" altLang="en-US" i="1" dirty="0"/>
              <a:t>Millennials</a:t>
            </a:r>
            <a:r>
              <a:rPr lang="en-US" altLang="en-US" dirty="0"/>
              <a:t>(also called </a:t>
            </a:r>
            <a:r>
              <a:rPr lang="en-US" altLang="en-US" i="1" dirty="0"/>
              <a:t>Netters, </a:t>
            </a:r>
            <a:r>
              <a:rPr lang="en-US" altLang="en-US" dirty="0" err="1"/>
              <a:t>Nexters</a:t>
            </a:r>
            <a:r>
              <a:rPr lang="en-US" altLang="en-US" dirty="0"/>
              <a:t>, Generation </a:t>
            </a:r>
            <a:r>
              <a:rPr lang="en-US" altLang="en-US" dirty="0" err="1"/>
              <a:t>Yers</a:t>
            </a:r>
            <a:r>
              <a:rPr lang="en-US" altLang="en-US" dirty="0"/>
              <a:t>, and Generation </a:t>
            </a:r>
            <a:r>
              <a:rPr lang="en-US" altLang="en-US" dirty="0" err="1"/>
              <a:t>Nexters</a:t>
            </a:r>
            <a:r>
              <a:rPr lang="en-US" altLang="en-US" dirty="0"/>
              <a:t>) Though it is fascinating to think about generational values, remember these classifications lack solid research support. Generational classifications may help us understand our own and other generations better, but we must also appreciate their limits.</a:t>
            </a:r>
          </a:p>
          <a:p>
            <a:pPr eaLnBrk="1" hangingPunct="1">
              <a:spcBef>
                <a:spcPct val="0"/>
              </a:spcBef>
            </a:pPr>
            <a:endParaRPr lang="en-US" altLang="en-US" dirty="0"/>
          </a:p>
        </p:txBody>
      </p:sp>
      <p:sp>
        <p:nvSpPr>
          <p:cNvPr id="44036" name="Slide Number Placeholder 3">
            <a:extLst>
              <a:ext uri="{FF2B5EF4-FFF2-40B4-BE49-F238E27FC236}">
                <a16:creationId xmlns:a16="http://schemas.microsoft.com/office/drawing/2014/main" id="{9E0AE349-F397-D08A-D529-2C72D5CB1C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96C0F5-DD7E-44F4-8869-9C32600EFAA1}" type="slidenum">
              <a:rPr lang="en-US" altLang="en-US"/>
              <a:pPr>
                <a:spcBef>
                  <a:spcPct val="0"/>
                </a:spcBef>
              </a:pPr>
              <a:t>27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C3CFB5F-7A42-7609-9BC5-118D00C4A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D437856-EFA9-2399-00A8-DBB746B879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concept ofPerson-Job Fitis best articulated in John Holland’s personality-job fit theory. Holland presents six personality types and proposes that satisfaction and the propensity to leave a job depends on the degree to which individuals successfully match their personalities to an occupational environment. He identifies six personality types. They are realistic, investigative, social, conventional, enterprising, and artistic .</a:t>
            </a:r>
          </a:p>
          <a:p>
            <a:pPr eaLnBrk="1" hangingPunct="1">
              <a:spcBef>
                <a:spcPct val="0"/>
              </a:spcBef>
            </a:pPr>
            <a:endParaRPr lang="en-US" altLang="en-US"/>
          </a:p>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854031B5-EC65-956E-EAE9-4E9F3479C2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0A8D29-1576-4E94-8741-0D3ED86C75B3}" type="slidenum">
              <a:rPr lang="en-US" altLang="en-US"/>
              <a:pPr>
                <a:spcBef>
                  <a:spcPct val="0"/>
                </a:spcBef>
              </a:pPr>
              <a:t>28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ACD45DA-4B89-F5B9-1247-01FE636E7F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5981C4D-2497-63FA-6AF5-DB0419FCF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Each one of the six personality types has a congruent occupational environment. The Vocational Preference Inventory questionnaire contains 160 occupational titles. Respondents indicate which of these occupations they like or dislike. Their answers are used to form personality profiles.The theory argues that satisfaction is highest and turnover lowest when personality and occupation are in agreement. The key points of this model are that there do appear to be intrinsic differences in personality among individuals,  there are different types of jobs, and people in jobs congruent with their personality should be more satisfied and less likely to voluntarily resign than people in incongruent jobs.</a:t>
            </a:r>
          </a:p>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39A7A447-24AB-EE52-975C-E0569FCA94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D39BE9-313E-4BF2-940A-37CC9A6CE884}" type="slidenum">
              <a:rPr lang="en-US" altLang="en-US"/>
              <a:pPr>
                <a:spcBef>
                  <a:spcPct val="0"/>
                </a:spcBef>
              </a:pPr>
              <a:t>29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0CD0947-CD91-DCDC-AC95-F35860C640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32C84A3-6D1D-137F-4F24-798D471BF1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Person-Organization Fit is most important for an organization facing a dynamic and changing environment. Such organizations require employees who are able to readily change tasks and move fluidly between teams It argues that people leave jobs that are not with their personalities.Using the Big Five terminology, for instance, we could expect that people high on extraversion fit well with aggressive and team-oriented cultures, that people high on agreeableness match up better with a supportive organizational climate than one focused on aggressiveness, and that people high on openness to experience fit better in organizations that emphasize innovation rather than standardization.Research on person–organization fit has also looked at whether people’s values match the organization’s culture. This match predicts job satisfaction, commitment to the organization, and low turnover.</a:t>
            </a:r>
          </a:p>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02649B66-F4AC-4D57-FE16-4AF4416536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0C2157-CFEE-4232-A571-68B0E1E3D61E}" type="slidenum">
              <a:rPr lang="en-US" altLang="en-US"/>
              <a:pPr>
                <a:spcBef>
                  <a:spcPct val="0"/>
                </a:spcBef>
              </a:pPr>
              <a:t>30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4042750-47E4-7067-225B-75B7BDBB95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D969007-CE67-1C66-F18A-C076B0613E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Hofstede’s Framework for Assessing Culturessuggests five value dimensions of national culture. First is</a:t>
            </a:r>
            <a:r>
              <a:rPr lang="en-US" altLang="en-US" b="1"/>
              <a:t>Power distance,</a:t>
            </a:r>
            <a:r>
              <a:rPr lang="en-US" altLang="en-US"/>
              <a:t>which is the degree to which people in a country accept that power in institutions and organizations is distributed unequally. In </a:t>
            </a:r>
            <a:r>
              <a:rPr lang="en-US" altLang="en-US" b="1"/>
              <a:t>Individualism</a:t>
            </a:r>
            <a:r>
              <a:rPr lang="en-US" altLang="en-US"/>
              <a:t> versus </a:t>
            </a:r>
            <a:r>
              <a:rPr lang="en-US" altLang="en-US" b="1"/>
              <a:t>collectivism,</a:t>
            </a:r>
            <a:r>
              <a:rPr lang="en-US" altLang="en-US"/>
              <a:t> Individualism is the degree to which people in a country prefer to act as individuals rather than as members of groups. Collectivism equals low individualism. </a:t>
            </a:r>
            <a:r>
              <a:rPr lang="en-US" altLang="en-US" b="1"/>
              <a:t>Masculinity</a:t>
            </a:r>
            <a:r>
              <a:rPr lang="en-US" altLang="en-US"/>
              <a:t> versus </a:t>
            </a:r>
            <a:r>
              <a:rPr lang="en-US" altLang="en-US" b="1"/>
              <a:t>femininity</a:t>
            </a:r>
            <a:r>
              <a:rPr lang="en-US" altLang="en-US"/>
              <a:t>describes Masculinity as the degree to which values such as the acquisition of money and material goods prevail. Femininity is the degree to which people value relationships and show sensitivity and concern for others. </a:t>
            </a:r>
            <a:r>
              <a:rPr lang="en-US" altLang="en-US" b="1"/>
              <a:t>Uncertainty avoidance</a:t>
            </a:r>
            <a:r>
              <a:rPr lang="en-US" altLang="en-US"/>
              <a:t>ishe degree to which people in a country prefer structured over unstructured situations. </a:t>
            </a:r>
            <a:r>
              <a:rPr lang="en-US" altLang="en-US" b="1"/>
              <a:t>Long-term</a:t>
            </a:r>
            <a:r>
              <a:rPr lang="en-US" altLang="en-US"/>
              <a:t> versus </a:t>
            </a:r>
            <a:r>
              <a:rPr lang="en-US" altLang="en-US" b="1"/>
              <a:t>short-term orientation</a:t>
            </a:r>
            <a:r>
              <a:rPr lang="en-US" altLang="en-US"/>
              <a:t>define Long-term orientations look to the future and value thrift and persistence. Short-term orientation values the past and present and emphasizes respect for tradition and fulfilling social obligations. </a:t>
            </a:r>
          </a:p>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C1E9F595-6648-2305-9303-E4F336F0C7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31A367-994C-403B-AE53-EDD7B71BF883}" type="slidenum">
              <a:rPr lang="en-US" altLang="en-US"/>
              <a:pPr>
                <a:spcBef>
                  <a:spcPct val="0"/>
                </a:spcBef>
              </a:pPr>
              <a:t>31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47A2F1F-9243-781E-9849-1F31BC1B72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A1759A1-8448-99FA-B5E5-C451E9B81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Hofstede Research Findings shown in Exhibit 5-7 classify countries on the five dimensions. For example, Asian countries were more collectivist than individualistic.United States ranked highest on individualism. German and Hong Kong rated high on masculinity. Russia and The Netherlands were low on masculinity. China and Hong Kong had a long-term orientation. France and the United States had short-term orientation. </a:t>
            </a:r>
          </a:p>
          <a:p>
            <a:pPr eaLnBrk="1" hangingPunct="1">
              <a:spcBef>
                <a:spcPct val="0"/>
              </a:spcBef>
            </a:pPr>
            <a:endParaRPr lang="en-US" altLang="en-US"/>
          </a:p>
          <a:p>
            <a:pPr eaLnBrk="1" hangingPunct="1">
              <a:spcBef>
                <a:spcPct val="0"/>
              </a:spcBef>
            </a:pPr>
            <a:r>
              <a:rPr lang="en-US" altLang="en-US"/>
              <a:t>Hofstede’s culture dimensions have been enormously influential on OB researchers and managers, but his research has been criticized. First, although the data have since been updated, the original work is more than 30 years old and was based on a single company (IBM). A lot has happened on the world scene since then. Some of the most obvious changes include the fall of the Soviet Union, the transformation of central and eastern Europe, the end of apartheid in South Africa, and the rise of China as a global power. Second, few researchers have read the details of Hofstede’s methodology closely and are therefore unaware of the many decisions and judgment calls he had to make (for example, reducing the number of cultural values to just five). Some results are unexpected. Japan, which is often considered a highly collectivist nation, is considered only average on collectivism under Hofstede’s dimensions. Despite these concerns, Hofstede has been one of the most widely cited social scientists ever, and his framework has left a lasting mark on OB.</a:t>
            </a:r>
          </a:p>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4CF7BEBA-96C7-D712-D27E-B73305CB8C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8D6AE9-0604-456D-AEFE-C16FA96A4CDD}" type="slidenum">
              <a:rPr lang="en-US" altLang="en-US"/>
              <a:pPr>
                <a:spcBef>
                  <a:spcPct val="0"/>
                </a:spcBef>
              </a:pPr>
              <a:t>32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F5C7392-B526-34BA-4965-7FFF8EB128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D8C3DD36-F876-4116-14C5-C5FA9A1546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Global Leadership and Organizational Behavior Effectiveness (GLOBE) began updating Hofstede’s research with data from 825 organizations and 62 countries. It uses variables similar to Hofstede includingAssertiveness,Future orientation (similar to Long-term vs Short-term orientation),Gender differentiation (similar to Masculinity vs Femininity). There are more.</a:t>
            </a:r>
          </a:p>
        </p:txBody>
      </p:sp>
      <p:sp>
        <p:nvSpPr>
          <p:cNvPr id="56324" name="Slide Number Placeholder 3">
            <a:extLst>
              <a:ext uri="{FF2B5EF4-FFF2-40B4-BE49-F238E27FC236}">
                <a16:creationId xmlns:a16="http://schemas.microsoft.com/office/drawing/2014/main" id="{6EC46663-CA20-A8E6-0479-0F57FAB4A1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DE8388-3909-40CB-AE24-6C6EF37A0336}" type="slidenum">
              <a:rPr lang="en-US" altLang="en-US"/>
              <a:pPr>
                <a:spcBef>
                  <a:spcPct val="0"/>
                </a:spcBef>
              </a:pPr>
              <a:t>33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F10500D-AA98-33D2-85C5-E20D1144D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2ACC3DA-67B8-BDBD-A917-63171EC9D5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Additional variables included in GLOBE are Uncertainly avoidance,Power distance,Individualism/collectivism,In-group collectivism, Performance orientation (the degree to which a society encourages and rewards group members for performance improvement and excellence), and Humane orientation (whichis the degree to which a society encourages and rewards group members for performance improvement and excellence).</a:t>
            </a:r>
          </a:p>
        </p:txBody>
      </p:sp>
      <p:sp>
        <p:nvSpPr>
          <p:cNvPr id="58372" name="Slide Number Placeholder 3">
            <a:extLst>
              <a:ext uri="{FF2B5EF4-FFF2-40B4-BE49-F238E27FC236}">
                <a16:creationId xmlns:a16="http://schemas.microsoft.com/office/drawing/2014/main" id="{CF925910-1106-C5A8-9CB8-81EEF71248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F58552-8F08-4443-AA6B-C63CB8530855}" type="slidenum">
              <a:rPr lang="en-US" altLang="en-US"/>
              <a:pPr>
                <a:spcBef>
                  <a:spcPct val="0"/>
                </a:spcBef>
              </a:pPr>
              <a:t>34</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3BB4171-1A6B-EB79-32CD-41AC2C87E4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F3A20D71-BC74-C120-A990-FF5500F4A1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Under the category of Personality, we looked at the Big Five Traits.The Big Five provides a meaningful way for managers to examine personalityManagers’ key for the application of the Big Five include Screening job candidates for high conscientiousness,as well as the other Big Five traits depending on the criteria an organization finds most important,should pay dividends. Of course, managers still need to take situational factors into consideration.Factors such as job demands, the degree of required interaction with others, and the organization’s culture are examples of situational variables that moderate the personality–job performance relationship. </a:t>
            </a:r>
          </a:p>
        </p:txBody>
      </p:sp>
      <p:sp>
        <p:nvSpPr>
          <p:cNvPr id="60420" name="Slide Number Placeholder 3">
            <a:extLst>
              <a:ext uri="{FF2B5EF4-FFF2-40B4-BE49-F238E27FC236}">
                <a16:creationId xmlns:a16="http://schemas.microsoft.com/office/drawing/2014/main" id="{16504D52-49ED-E5A9-8CFE-6BAC9F2FDF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73FFF0-2D7D-4CED-961E-D01678A78993}" type="slidenum">
              <a:rPr lang="en-US" altLang="en-US"/>
              <a:pPr>
                <a:spcBef>
                  <a:spcPct val="0"/>
                </a:spcBef>
              </a:pPr>
              <a:t>35</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510D565-DF92-29D9-240E-19176DB87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558653C6-56B6-DED0-F8C6-8A91F8F09B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need to evaluate the job, the work group, and the organization to determine the optimal personality fit. Other traits, such as core self-evaluation or narcissism, may be relevant in certain situations, too.Although the MBTI has been widely criticized, it may have a place in organizations. In training and development, it can help employees better understand themselves, help team members better understand each other, and open up communication in work groups and possibly reduce conflicts.</a:t>
            </a:r>
          </a:p>
        </p:txBody>
      </p:sp>
      <p:sp>
        <p:nvSpPr>
          <p:cNvPr id="62468" name="Slide Number Placeholder 3">
            <a:extLst>
              <a:ext uri="{FF2B5EF4-FFF2-40B4-BE49-F238E27FC236}">
                <a16:creationId xmlns:a16="http://schemas.microsoft.com/office/drawing/2014/main" id="{24A160E1-998B-7D54-8C53-F34140AF9A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89E61B-A2E5-4F0B-82FF-97A235E350D0}" type="slidenum">
              <a:rPr lang="en-US" altLang="en-US"/>
              <a:pPr>
                <a:spcBef>
                  <a:spcPct val="0"/>
                </a:spcBef>
              </a:pPr>
              <a:t>36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B2F0FCB-83B5-E72A-2CC0-6FB050E48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B46CBEE-BDA3-A08B-1812-00C30C5310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One of the greatest challenges in the study of personality has been “How we measure it.” The most important reason this is needed is that accurately measuring personality gives managers advantage in the recruitment and hiring processes. It is difficult since most measurement of personality is accrued through self-report surveys filled out by the individuals themselves. However, strides have been made to put personality measurement into observation by others making the determination of personality more independent.</a:t>
            </a:r>
          </a:p>
        </p:txBody>
      </p:sp>
      <p:sp>
        <p:nvSpPr>
          <p:cNvPr id="21508" name="Slide Number Placeholder 3">
            <a:extLst>
              <a:ext uri="{FF2B5EF4-FFF2-40B4-BE49-F238E27FC236}">
                <a16:creationId xmlns:a16="http://schemas.microsoft.com/office/drawing/2014/main" id="{DE2726D1-52A8-1904-B394-3BD7E1F97A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BA77D4-365D-45E7-84DE-E3E0A94BAE2E}" type="slidenum">
              <a:rPr lang="en-US" altLang="en-US"/>
              <a:pPr>
                <a:spcBef>
                  <a:spcPct val="0"/>
                </a:spcBef>
              </a:pPr>
              <a:t>19</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26995E1-132A-25BE-DE20-F83661A5E2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5096B83-565D-7F5F-E07A-84F7FC58E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Our discussion of Values found that  knowledge of an individual’s value system can provide insight into what makes the person “tick.”Employees’ performance and satisfaction are likely to be higher if their values fit well with the organization. The person who places great importance on imagination, independence, and freedom is likely to be poorly matched with an organization that seeks conformity from its employees.</a:t>
            </a:r>
          </a:p>
        </p:txBody>
      </p:sp>
      <p:sp>
        <p:nvSpPr>
          <p:cNvPr id="64516" name="Slide Number Placeholder 3">
            <a:extLst>
              <a:ext uri="{FF2B5EF4-FFF2-40B4-BE49-F238E27FC236}">
                <a16:creationId xmlns:a16="http://schemas.microsoft.com/office/drawing/2014/main" id="{AEF86F14-7158-EB4C-9358-FFCDEE5E0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6D9E16-A560-4B8F-9830-0C7E3760920E}" type="slidenum">
              <a:rPr lang="en-US" altLang="en-US"/>
              <a:pPr>
                <a:spcBef>
                  <a:spcPct val="0"/>
                </a:spcBef>
              </a:pPr>
              <a:t>37</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132E7E3D-5864-B45F-F102-7ADCA408BE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181637A-9551-983E-16C9-B394051B35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Managers are more likely to appreciate, evaluate positively, and allocate rewards to employees who fit in, and employees are more likely to be satisfied if they perceive they do fit in. This argues for management to seek job candidates who have not only the ability, experience, and motivation to perform but also a value system compatible with the organization’s.</a:t>
            </a:r>
          </a:p>
        </p:txBody>
      </p:sp>
      <p:sp>
        <p:nvSpPr>
          <p:cNvPr id="66564" name="Slide Number Placeholder 3">
            <a:extLst>
              <a:ext uri="{FF2B5EF4-FFF2-40B4-BE49-F238E27FC236}">
                <a16:creationId xmlns:a16="http://schemas.microsoft.com/office/drawing/2014/main" id="{D93F64D6-6CE9-FB26-2ACE-ACA0A23797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26F4F3-D00E-416D-BDB2-FAE8CEC79234}" type="slidenum">
              <a:rPr lang="en-US" altLang="en-US"/>
              <a:pPr>
                <a:spcBef>
                  <a:spcPct val="0"/>
                </a:spcBef>
              </a:pPr>
              <a:t>38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2D247DE-ADFD-FAAB-A8CF-FA398F6CFC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B9173EF-61AE-9D12-8201-31A1E377D0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One of the most widely used personality frameworks is the Myers-Briggs Type Indicator (MBTI). Individuals are classified as Extroverted or introverted (E or I), Sensing or intuitive (S or N), Thinking or feeling (T or F) Perceiving or judging (P or J). These classifications are then combined into sixteen personality types.</a:t>
            </a:r>
          </a:p>
        </p:txBody>
      </p:sp>
      <p:sp>
        <p:nvSpPr>
          <p:cNvPr id="25604" name="Slide Number Placeholder 3">
            <a:extLst>
              <a:ext uri="{FF2B5EF4-FFF2-40B4-BE49-F238E27FC236}">
                <a16:creationId xmlns:a16="http://schemas.microsoft.com/office/drawing/2014/main" id="{9E4AC4E9-2C84-B36F-F5D9-E5E56B49FE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79894A-1020-4F32-B6B6-2CFD3D2278BA}" type="slidenum">
              <a:rPr lang="en-US" altLang="en-US"/>
              <a:pPr>
                <a:spcBef>
                  <a:spcPct val="0"/>
                </a:spcBef>
              </a:pPr>
              <a:t>20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AD87934-FF2F-9134-7835-0DE6C916EC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BCFCB43-F7B0-E0F1-57E1-9AD10C4939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example: </a:t>
            </a:r>
          </a:p>
          <a:p>
            <a:pPr eaLnBrk="1" hangingPunct="1">
              <a:spcBef>
                <a:spcPct val="0"/>
              </a:spcBef>
            </a:pPr>
            <a:r>
              <a:rPr lang="en-US" altLang="en-US" dirty="0"/>
              <a:t>INTJs are visionaries. They usually have original minds and great drive for their own ideas and purposes. They are characterized as skeptical, critical, independent, determined, and often stubborn. </a:t>
            </a:r>
          </a:p>
          <a:p>
            <a:pPr eaLnBrk="1" hangingPunct="1">
              <a:spcBef>
                <a:spcPct val="0"/>
              </a:spcBef>
            </a:pPr>
            <a:r>
              <a:rPr lang="en-US" altLang="en-US" dirty="0"/>
              <a:t>ESTJs are organizers. They are realistic, logical, analytical, decisive, and have a natural head for business or mechanics. </a:t>
            </a:r>
          </a:p>
          <a:p>
            <a:pPr eaLnBrk="1" hangingPunct="1">
              <a:spcBef>
                <a:spcPct val="0"/>
              </a:spcBef>
            </a:pPr>
            <a:r>
              <a:rPr lang="en-US" altLang="en-US" dirty="0"/>
              <a:t>The ENTP type is a conceptualizer. He or she is innovative, individualistic, versatile, and attracted to entrepreneurial ideas. This person tends to be resourceful in solving challenging problems but may neglect routine assignments. </a:t>
            </a:r>
          </a:p>
          <a:p>
            <a:pPr eaLnBrk="1" hangingPunct="1">
              <a:spcBef>
                <a:spcPct val="0"/>
              </a:spcBef>
            </a:pPr>
            <a:r>
              <a:rPr lang="en-US" altLang="en-US" dirty="0"/>
              <a:t>MBTI is widely used in practice. Some organizations using it include Apple Computer, AT&amp;T, Citigroup, GE, 3M Co. and others. </a:t>
            </a:r>
          </a:p>
          <a:p>
            <a:pPr eaLnBrk="1" hangingPunct="1">
              <a:spcBef>
                <a:spcPct val="0"/>
              </a:spcBef>
            </a:pPr>
            <a:endParaRPr lang="en-US" altLang="en-US" dirty="0"/>
          </a:p>
        </p:txBody>
      </p:sp>
      <p:sp>
        <p:nvSpPr>
          <p:cNvPr id="27652" name="Slide Number Placeholder 3">
            <a:extLst>
              <a:ext uri="{FF2B5EF4-FFF2-40B4-BE49-F238E27FC236}">
                <a16:creationId xmlns:a16="http://schemas.microsoft.com/office/drawing/2014/main" id="{25F3566C-F656-372A-FE21-F0C2C3538B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119AF6-8C59-4318-897E-86A9D1958957}" type="slidenum">
              <a:rPr lang="en-US" altLang="en-US"/>
              <a:pPr>
                <a:spcBef>
                  <a:spcPct val="0"/>
                </a:spcBef>
              </a:pPr>
              <a:t>21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5386479-A96A-B640-43BA-C481C46B67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2F6ADF1-CD24-5DB5-A490-F89095B3F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 impressive body of research supports that five basic dimensions underlie all other personality dimensions. The five basic dimensions are</a:t>
            </a:r>
            <a:r>
              <a:rPr lang="en-US" altLang="en-US" b="1"/>
              <a:t>Extraversion, Agreeableness, Conscientiousness, Emotional stability, Openness to experience.</a:t>
            </a:r>
            <a:r>
              <a:rPr lang="en-US" altLang="en-US"/>
              <a:t> Let’s look at each of these for a minute.</a:t>
            </a:r>
          </a:p>
          <a:p>
            <a:pPr eaLnBrk="1" hangingPunct="1">
              <a:spcBef>
                <a:spcPct val="0"/>
              </a:spcBef>
            </a:pPr>
            <a:endParaRPr lang="en-US" altLang="en-US"/>
          </a:p>
          <a:p>
            <a:pPr eaLnBrk="1" hangingPunct="1">
              <a:spcBef>
                <a:spcPct val="0"/>
              </a:spcBef>
            </a:pPr>
            <a:r>
              <a:rPr lang="en-US" altLang="en-US"/>
              <a:t>Extraversion is a comfort level with relationships. Extroverts tend to be gregarious, assertive, and sociable. Introverts tend to be reserved, timid, and quiet. Agreeableness</a:t>
            </a:r>
            <a:r>
              <a:rPr lang="en-US" altLang="en-US" b="1"/>
              <a:t> is</a:t>
            </a:r>
            <a:r>
              <a:rPr lang="en-US" altLang="en-US"/>
              <a:t> Individual’s propensity to defer to others. High agreeableness people are cooperative, warm, and trusting. Low agreeableness people are cold, disagreeable, and antagonistic. Conscientiousness</a:t>
            </a:r>
            <a:r>
              <a:rPr lang="en-US" altLang="en-US" b="1"/>
              <a:t> is a </a:t>
            </a:r>
            <a:r>
              <a:rPr lang="en-US" altLang="en-US"/>
              <a:t>measure of reliability. A high conscientious person is responsible, organized, dependable, and persistent. Those who score low on this dimension are easily distracted, disorganized, and unreliable.Emotional stabilitydescribes a person’s ability to withstand stress. People with positive emotional stability tend to be calm, self-confident, and secure. Those with high negative scores tend to be nervous, anxious, depressed, and insecure. And lastly, Openness to experience suggeststhe range of interests and fascination with novelty. Extremely open people are creative, curious, and artistically sensitive. Those at the other end of the openness category are conventional and find comfort in the familiar.  </a:t>
            </a:r>
          </a:p>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F267BB4F-523F-FB6D-F53A-6D7B865C41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CF63D2-FAA2-4C3C-B840-60976D072768}" type="slidenum">
              <a:rPr lang="en-US" altLang="en-US"/>
              <a:pPr>
                <a:spcBef>
                  <a:spcPct val="0"/>
                </a:spcBef>
              </a:pPr>
              <a:t>22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4514521-9F58-A8FF-A244-FA2E6D9A7B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9FC7A55-40AB-E714-3485-5D8C677B2C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Big Five Traits predict behavior at work as shown in Exhibit 5-1. Research has shown relationships between these personality dimensions and job performance.Employees who score higher for example in conscientiousness develop higher levels of job knowledge.Conscientiousness is as important for managers as for front-line employee.The study found conscientiousness—in the form of persistence, attention to detail, and setting of high standards—was more important than other traits. These results attest to the importance of conscientiousness to organizational success.Although conscientiousness is the Big Five trait most consistently related to job performance, there are other traits are related to aspects of performance in some situations. </a:t>
            </a:r>
          </a:p>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FC9C6AF6-6A83-B853-3ECA-44B9F0E1C3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48B550-66FB-4301-B970-7771BC9ACB3F}" type="slidenum">
              <a:rPr lang="en-US" altLang="en-US"/>
              <a:pPr>
                <a:spcBef>
                  <a:spcPct val="0"/>
                </a:spcBef>
              </a:pPr>
              <a:t>23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3AAD859-85A2-6E20-F837-7C903BEA3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E27A817-1D3C-9C2D-2F93-371A663946E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spcBef>
                <a:spcPct val="0"/>
              </a:spcBef>
              <a:defRPr/>
            </a:pPr>
            <a:r>
              <a:rPr lang="en-US" altLang="en-US"/>
              <a:t>All five traits also have other implications for work and for life. Let’s look at these one at a time. Exhibit 5-2 summarizes the points.</a:t>
            </a:r>
          </a:p>
          <a:p>
            <a:pPr eaLnBrk="1" hangingPunct="1">
              <a:spcBef>
                <a:spcPct val="0"/>
              </a:spcBef>
              <a:defRPr/>
            </a:pPr>
            <a:endParaRPr lang="en-US" altLang="en-US"/>
          </a:p>
          <a:p>
            <a:pPr eaLnBrk="1" hangingPunct="1">
              <a:spcBef>
                <a:spcPct val="0"/>
              </a:spcBef>
              <a:defRPr/>
            </a:pPr>
            <a:r>
              <a:rPr lang="en-US" altLang="en-US"/>
              <a:t>Of the Big Five traits, emotional stability is most strongly related to life satisfaction, job satisfaction, and low stress levels. This is probably true because high scorers are more likely to be positive and optimistic and experience fewer negative emotions. They are happier than those who score low.  People low on emotional stability are hypervigilant (looking for problems or impending signs of danger) and are especially vulnerable to the physical and psychological effects of stress. </a:t>
            </a:r>
          </a:p>
          <a:p>
            <a:pPr eaLnBrk="1" hangingPunct="1">
              <a:spcBef>
                <a:spcPct val="0"/>
              </a:spcBef>
              <a:defRPr/>
            </a:pPr>
            <a:endParaRPr lang="en-US" altLang="en-US"/>
          </a:p>
          <a:p>
            <a:pPr eaLnBrk="1" hangingPunct="1">
              <a:spcBef>
                <a:spcPct val="0"/>
              </a:spcBef>
              <a:defRPr/>
            </a:pPr>
            <a:r>
              <a:rPr lang="en-US" altLang="en-US"/>
              <a:t>Extraverts tend to be happier in their jobs and in their lives as a whole. They experience more positive emotions than do introverts, and they more freely express these feelings.They also tend to perform better in jobs that require significant interpersonal interaction, perhaps because they have more social skills—they usually have more friends and spend more time in social situations than introverts. Finally, extraversion is a relatively strong predictor of leadership emergence in groups; extraverts are more socially dominant, “take charge” sorts of people, and they are generally more assertive than introverts. One downside is that extraverts are more impulsive than introverts; they are more likely to be absent from work and engage in risky behavior such as unprotected sex, drinking, and other impulsive or sensation-seeking acts. One study also found extraverts were more likely than introverts to lie during job interviews.</a:t>
            </a:r>
          </a:p>
          <a:p>
            <a:pPr eaLnBrk="1" hangingPunct="1">
              <a:spcBef>
                <a:spcPct val="0"/>
              </a:spcBef>
              <a:defRPr/>
            </a:pPr>
            <a:endParaRPr lang="en-US" altLang="en-US"/>
          </a:p>
          <a:p>
            <a:pPr eaLnBrk="1" hangingPunct="1">
              <a:spcBef>
                <a:spcPct val="0"/>
              </a:spcBef>
              <a:defRPr/>
            </a:pPr>
            <a:r>
              <a:rPr lang="en-US" altLang="en-US"/>
              <a:t>Individuals who score high on openness to experience are more creative in science and art than those who score low. Because creativity is important to leadership, open people are more likely to be effective leaders, and more comfortable with ambiguity and change. They cope better with organizational change and are more adaptable in changing contexts. Recent evidence also suggests, however, that they are especially susceptible to workplace accidents. You might expect agreeable people to be happier than disagreeable people. They are, but only slightly. When people choose romantic partners, friends, or organizational team members, agreeable individuals are usually their first choice. Agreeable individuals are better liked than disagreeable people, which explains why they tend to do better in interpersonally oriented jobs such as customer service. They also are more compliant and rule abiding and less likely to get into accidents as a result. </a:t>
            </a:r>
          </a:p>
          <a:p>
            <a:pPr eaLnBrk="1" hangingPunct="1">
              <a:spcBef>
                <a:spcPct val="0"/>
              </a:spcBef>
              <a:defRPr/>
            </a:pPr>
            <a:endParaRPr lang="en-US" altLang="en-US"/>
          </a:p>
          <a:p>
            <a:pPr eaLnBrk="1" hangingPunct="1">
              <a:spcBef>
                <a:spcPct val="0"/>
              </a:spcBef>
              <a:defRPr/>
            </a:pPr>
            <a:r>
              <a:rPr lang="en-US" altLang="en-US"/>
              <a:t>People who are agreeable are more satisfied in their jobs and contribute to organizational performance by engaging in citizenship behavior. They are also less likely to engage in organizational deviance. One downside is that agreeableness is associated with lower levels of career success (especially earnings).</a:t>
            </a:r>
          </a:p>
          <a:p>
            <a:pPr eaLnBrk="1" hangingPunct="1">
              <a:spcBef>
                <a:spcPct val="0"/>
              </a:spcBef>
              <a:defRPr/>
            </a:pPr>
            <a:endParaRPr lang="en-US" altLang="en-US"/>
          </a:p>
        </p:txBody>
      </p:sp>
      <p:sp>
        <p:nvSpPr>
          <p:cNvPr id="33796" name="Slide Number Placeholder 3">
            <a:extLst>
              <a:ext uri="{FF2B5EF4-FFF2-40B4-BE49-F238E27FC236}">
                <a16:creationId xmlns:a16="http://schemas.microsoft.com/office/drawing/2014/main" id="{C14CBDB9-E669-3BB1-2745-A0E64CB630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B6C238-BED7-4665-8CB2-F3BBDF4A2F2E}" type="slidenum">
              <a:rPr lang="en-US" altLang="en-US"/>
              <a:pPr>
                <a:spcBef>
                  <a:spcPct val="0"/>
                </a:spcBef>
              </a:pPr>
              <a:t>24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B912C38-076B-D9B6-F2D5-22EE7B607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57ECC7D-835F-A5A4-CFDC-E1238885D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five personality factors identified in the Big Five model appear in almost all cross-cultural studies. These studies have included a wide variety of diverse cultures—such as China, Israel, Germany, Japan, Spain, Nigeria, Norway, Pakistan, and the United States. Differences are complex but tend to be primarily about  whether countries are predominantly individualistic or collectivistic. And the Big Five appear to predict a bit better in individualistic rather than in collectivist cultures.</a:t>
            </a:r>
          </a:p>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67951BF2-9C2D-24CC-EAE7-56C01BA517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36DCAE-D707-444E-A59D-D46D347FD80A}" type="slidenum">
              <a:rPr lang="en-US" altLang="en-US"/>
              <a:pPr>
                <a:spcBef>
                  <a:spcPct val="0"/>
                </a:spcBef>
              </a:pPr>
              <a:t>25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3F8C31D-CC2A-1BD4-82C3-EC8E94C553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70D9A84-E31A-3976-4027-1350B0BCFB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Values represent basic convictions in a person</a:t>
            </a:r>
            <a:r>
              <a:rPr lang="en-US" altLang="en-US" b="1"/>
              <a:t>.</a:t>
            </a:r>
            <a:r>
              <a:rPr lang="en-US" altLang="en-US"/>
              <a:t>A specific mode of conduct or end-state of existence is personally or socially preferable to an opposite or converse mode of conduct or end-state of existence. Values have both content and intensity attributes. An individual’s set of values ranked in terms of intensity is considered the person’s value system. Values have the tendency to be stable. </a:t>
            </a:r>
          </a:p>
          <a:p>
            <a:pPr eaLnBrk="1" hangingPunct="1">
              <a:spcBef>
                <a:spcPct val="0"/>
              </a:spcBef>
            </a:pPr>
            <a:endParaRPr lang="en-US" altLang="en-US"/>
          </a:p>
          <a:p>
            <a:pPr eaLnBrk="1" hangingPunct="1">
              <a:spcBef>
                <a:spcPct val="0"/>
              </a:spcBef>
            </a:pPr>
            <a:r>
              <a:rPr lang="en-US" altLang="en-US"/>
              <a:t>The importance of valueslay the foundation for the understanding of attitudes and motivation. Values generally influence attitudes and behaviors. We can predict reaction based on understanding values. </a:t>
            </a:r>
          </a:p>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A5B6D219-B4C3-67DF-CE04-98BDBB8B9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75872C-CDEE-4724-90EB-7B5F6C09E9E5}" type="slidenum">
              <a:rPr lang="en-US" altLang="en-US"/>
              <a:pPr>
                <a:spcBef>
                  <a:spcPct val="0"/>
                </a:spcBef>
              </a:pPr>
              <a:t>26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51791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165297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587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223851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0521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2921067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53198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216086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210408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F14E-C686-40C0-AA08-384D80E23A7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389592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4F14E-C686-40C0-AA08-384D80E23A7B}"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4430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4F14E-C686-40C0-AA08-384D80E23A7B}"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326209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4F14E-C686-40C0-AA08-384D80E23A7B}"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110959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4F14E-C686-40C0-AA08-384D80E23A7B}"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200874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4F14E-C686-40C0-AA08-384D80E23A7B}"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83DF8-1F9B-4BAC-A72B-C632F1C8995F}" type="slidenum">
              <a:rPr lang="en-US" smtClean="0"/>
              <a:t>‹#›</a:t>
            </a:fld>
            <a:endParaRPr lang="en-US"/>
          </a:p>
        </p:txBody>
      </p:sp>
    </p:spTree>
    <p:extLst>
      <p:ext uri="{BB962C8B-B14F-4D97-AF65-F5344CB8AC3E}">
        <p14:creationId xmlns:p14="http://schemas.microsoft.com/office/powerpoint/2010/main" val="326300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83DF8-1F9B-4BAC-A72B-C632F1C8995F}" type="slidenum">
              <a:rPr lang="en-US" smtClean="0"/>
              <a:t>‹#›</a:t>
            </a:fld>
            <a:endParaRPr lang="en-US"/>
          </a:p>
        </p:txBody>
      </p:sp>
      <p:sp>
        <p:nvSpPr>
          <p:cNvPr id="5" name="Date Placeholder 4"/>
          <p:cNvSpPr>
            <a:spLocks noGrp="1"/>
          </p:cNvSpPr>
          <p:nvPr>
            <p:ph type="dt" sz="half" idx="10"/>
          </p:nvPr>
        </p:nvSpPr>
        <p:spPr/>
        <p:txBody>
          <a:bodyPr/>
          <a:lstStyle/>
          <a:p>
            <a:fld id="{EE64F14E-C686-40C0-AA08-384D80E23A7B}" type="datetimeFigureOut">
              <a:rPr lang="en-US" smtClean="0"/>
              <a:t>10/29/2025</a:t>
            </a:fld>
            <a:endParaRPr lang="en-US"/>
          </a:p>
        </p:txBody>
      </p:sp>
    </p:spTree>
    <p:extLst>
      <p:ext uri="{BB962C8B-B14F-4D97-AF65-F5344CB8AC3E}">
        <p14:creationId xmlns:p14="http://schemas.microsoft.com/office/powerpoint/2010/main" val="19599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64F14E-C686-40C0-AA08-384D80E23A7B}" type="datetimeFigureOut">
              <a:rPr lang="en-US" smtClean="0"/>
              <a:t>10/29/2025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083DF8-1F9B-4BAC-A72B-C632F1C8995F}" type="slidenum">
              <a:rPr lang="en-US" smtClean="0"/>
              <a:t>‹#›</a:t>
            </a:fld>
            <a:endParaRPr lang="en-US"/>
          </a:p>
        </p:txBody>
      </p:sp>
    </p:spTree>
    <p:extLst>
      <p:ext uri="{BB962C8B-B14F-4D97-AF65-F5344CB8AC3E}">
        <p14:creationId xmlns:p14="http://schemas.microsoft.com/office/powerpoint/2010/main" val="149045551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s://www.theculturefactor.com/country-comparison-too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theculturefactor.com/country-comparison-too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5529-82CC-C949-0A46-402CAFF2E28A}"/>
              </a:ext>
            </a:extLst>
          </p:cNvPr>
          <p:cNvSpPr>
            <a:spLocks noGrp="1"/>
          </p:cNvSpPr>
          <p:nvPr>
            <p:ph type="ctrTitle"/>
          </p:nvPr>
        </p:nvSpPr>
        <p:spPr>
          <a:xfrm>
            <a:off x="1507067" y="1342650"/>
            <a:ext cx="7766936" cy="1646302"/>
          </a:xfrm>
        </p:spPr>
        <p:txBody>
          <a:bodyPr/>
          <a:lstStyle/>
          <a:p>
            <a:pPr algn="ctr"/>
            <a:r>
              <a:rPr lang="en-US" sz="3200" dirty="0"/>
              <a:t>Management &amp; Organizational Behavior</a:t>
            </a:r>
          </a:p>
        </p:txBody>
      </p:sp>
      <p:sp>
        <p:nvSpPr>
          <p:cNvPr id="3" name="Subtitle 2">
            <a:extLst>
              <a:ext uri="{FF2B5EF4-FFF2-40B4-BE49-F238E27FC236}">
                <a16:creationId xmlns:a16="http://schemas.microsoft.com/office/drawing/2014/main" id="{C98EA45F-0636-F35E-9C39-EC19BA31DB38}"/>
              </a:ext>
            </a:extLst>
          </p:cNvPr>
          <p:cNvSpPr>
            <a:spLocks noGrp="1"/>
          </p:cNvSpPr>
          <p:nvPr>
            <p:ph type="subTitle" idx="1"/>
          </p:nvPr>
        </p:nvSpPr>
        <p:spPr/>
        <p:txBody>
          <a:bodyPr>
            <a:normAutofit fontScale="92500" lnSpcReduction="20000"/>
          </a:bodyPr>
          <a:lstStyle/>
          <a:p>
            <a:pPr algn="ctr"/>
            <a:r>
              <a:rPr lang="en-US" sz="2400" b="1" dirty="0">
                <a:solidFill>
                  <a:srgbClr val="000000"/>
                </a:solidFill>
                <a:effectLst/>
                <a:latin typeface="Times New Roman" panose="02020603050405020304" pitchFamily="18" charset="0"/>
                <a:ea typeface="Calibri" panose="020F0502020204030204" pitchFamily="34" charset="0"/>
              </a:rPr>
              <a:t>Techniques of Recruitment and Selection </a:t>
            </a:r>
          </a:p>
          <a:p>
            <a:pPr algn="r"/>
            <a:endParaRPr lang="en-US" dirty="0">
              <a:solidFill>
                <a:srgbClr val="000000"/>
              </a:solidFill>
              <a:latin typeface="Times New Roman" panose="02020603050405020304" pitchFamily="18" charset="0"/>
            </a:endParaRPr>
          </a:p>
          <a:p>
            <a:pPr algn="r"/>
            <a:r>
              <a:rPr lang="en-US" sz="2200" dirty="0">
                <a:solidFill>
                  <a:srgbClr val="000000"/>
                </a:solidFill>
                <a:latin typeface="Times New Roman" panose="02020603050405020304" pitchFamily="18" charset="0"/>
              </a:rPr>
              <a:t>Dr. Fazia Kausar</a:t>
            </a:r>
            <a:endParaRPr lang="en-US" sz="2200" dirty="0"/>
          </a:p>
        </p:txBody>
      </p:sp>
      <p:pic>
        <p:nvPicPr>
          <p:cNvPr id="5" name="Picture 4">
            <a:extLst>
              <a:ext uri="{FF2B5EF4-FFF2-40B4-BE49-F238E27FC236}">
                <a16:creationId xmlns:a16="http://schemas.microsoft.com/office/drawing/2014/main" id="{35219E7B-51D8-EFCD-12B4-DE5E8C5FFFB7}"/>
              </a:ext>
            </a:extLst>
          </p:cNvPr>
          <p:cNvPicPr>
            <a:picLocks noChangeAspect="1"/>
          </p:cNvPicPr>
          <p:nvPr/>
        </p:nvPicPr>
        <p:blipFill>
          <a:blip r:embed="rId2"/>
          <a:stretch>
            <a:fillRect/>
          </a:stretch>
        </p:blipFill>
        <p:spPr>
          <a:xfrm>
            <a:off x="0" y="6164826"/>
            <a:ext cx="12192000" cy="707462"/>
          </a:xfrm>
          <a:prstGeom prst="rect">
            <a:avLst/>
          </a:prstGeom>
        </p:spPr>
      </p:pic>
    </p:spTree>
    <p:extLst>
      <p:ext uri="{BB962C8B-B14F-4D97-AF65-F5344CB8AC3E}">
        <p14:creationId xmlns:p14="http://schemas.microsoft.com/office/powerpoint/2010/main" val="249099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Employee-Training-development-7-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AD286E98-291F-5D74-F9C6-7D4B329BAAB1}"/>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167557" y="1"/>
            <a:ext cx="1328994" cy="141584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Employee-Training-development-8-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D5D898D0-9B95-7039-0F60-446F04ACD3B3}"/>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Employee-Training-development-9-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300A577C-1464-A396-9C57-25B420691AF8}"/>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112183" y="4571"/>
            <a:ext cx="1384369" cy="1337532"/>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Employee-Training-development-10-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458B2F79-AE08-A838-8F64-60D681754921}"/>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Employee-Training-development-17-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BF2807A7-B734-C969-F9D9-7E828178BFF0}"/>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073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Employee-Training-development-12-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8E6E55E9-B1C7-FEF3-36B0-6A606CC85A3C}"/>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Employee-Training-development-13-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4087BAE5-4A0A-5057-91CE-928B4C0FBC84}"/>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4571"/>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Employee-Training-development-14-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B7A8E013-7ECD-A03B-9BA4-A07B72AB1D35}"/>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1ED8791-4D96-4506-067B-86B6FB47F79F}"/>
              </a:ext>
            </a:extLst>
          </p:cNvPr>
          <p:cNvSpPr>
            <a:spLocks noGrp="1"/>
          </p:cNvSpPr>
          <p:nvPr>
            <p:ph type="title"/>
          </p:nvPr>
        </p:nvSpPr>
        <p:spPr bwMode="auto">
          <a:xfrm>
            <a:off x="1981200" y="1"/>
            <a:ext cx="8229600" cy="1438275"/>
          </a:xfrm>
        </p:spPr>
        <p:txBody>
          <a:bodyPr wrap="square" numCol="1" anchorCtr="0" compatLnSpc="1">
            <a:prstTxWarp prst="textNoShape">
              <a:avLst/>
            </a:prstTxWarp>
            <a:normAutofit fontScale="90000"/>
          </a:bodyPr>
          <a:lstStyle/>
          <a:p>
            <a:pPr eaLnBrk="1" hangingPunct="1">
              <a:defRPr/>
            </a:pPr>
            <a:r>
              <a:rPr lang="en-US" altLang="en-US" sz="3200" dirty="0">
                <a:latin typeface="Arial Narrow" panose="020B0606020202030204" pitchFamily="34" charset="0"/>
                <a:cs typeface="Arial Narrow" panose="020B0606020202030204" pitchFamily="34" charset="0"/>
              </a:rPr>
              <a:t>Define </a:t>
            </a:r>
            <a:r>
              <a:rPr lang="en-US" altLang="en-US" sz="3200" i="1" dirty="0">
                <a:latin typeface="Arial Narrow" panose="020B0606020202030204" pitchFamily="34" charset="0"/>
                <a:cs typeface="Arial Narrow" panose="020B0606020202030204" pitchFamily="34" charset="0"/>
              </a:rPr>
              <a:t>personality</a:t>
            </a:r>
            <a:r>
              <a:rPr lang="en-US" altLang="en-US" sz="3200" dirty="0">
                <a:latin typeface="Arial Narrow" panose="020B0606020202030204" pitchFamily="34" charset="0"/>
                <a:cs typeface="Arial Narrow" panose="020B0606020202030204" pitchFamily="34" charset="0"/>
              </a:rPr>
              <a:t>, describe how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it is measured, and explain the factors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that determine an individual’s personality</a:t>
            </a:r>
          </a:p>
        </p:txBody>
      </p:sp>
      <p:sp>
        <p:nvSpPr>
          <p:cNvPr id="18435" name="Slide Number Placeholder 5">
            <a:extLst>
              <a:ext uri="{FF2B5EF4-FFF2-40B4-BE49-F238E27FC236}">
                <a16:creationId xmlns:a16="http://schemas.microsoft.com/office/drawing/2014/main" id="{32737657-2FAB-829E-12C2-3284939C7FC9}"/>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C099F869-7C7B-4632-B225-15463607161F}" type="slidenum">
              <a:rPr lang="en-US" altLang="en-US" sz="1200" b="0">
                <a:solidFill>
                  <a:srgbClr val="FFFFFF"/>
                </a:solidFill>
                <a:latin typeface="Corbel" panose="020B0503020204020204" pitchFamily="34" charset="0"/>
              </a:rPr>
              <a:pPr>
                <a:spcBef>
                  <a:spcPct val="0"/>
                </a:spcBef>
                <a:buClrTx/>
                <a:buSzTx/>
                <a:buFontTx/>
                <a:buNone/>
              </a:pPr>
              <a:t>18</a:t>
            </a:fld>
            <a:endParaRPr lang="en-US" altLang="en-US" sz="1200" b="0">
              <a:solidFill>
                <a:srgbClr val="FFFFFF"/>
              </a:solidFill>
              <a:latin typeface="Corbel" panose="020B0503020204020204" pitchFamily="34" charset="0"/>
            </a:endParaRPr>
          </a:p>
        </p:txBody>
      </p:sp>
      <p:sp>
        <p:nvSpPr>
          <p:cNvPr id="16392" name="Content Placeholder 13">
            <a:extLst>
              <a:ext uri="{FF2B5EF4-FFF2-40B4-BE49-F238E27FC236}">
                <a16:creationId xmlns:a16="http://schemas.microsoft.com/office/drawing/2014/main" id="{151F4E8C-EBC7-41A5-6F68-5690DDBDFD9E}"/>
              </a:ext>
            </a:extLst>
          </p:cNvPr>
          <p:cNvSpPr>
            <a:spLocks noGrp="1"/>
          </p:cNvSpPr>
          <p:nvPr>
            <p:ph idx="1"/>
          </p:nvPr>
        </p:nvSpPr>
        <p:spPr bwMode="auto">
          <a:xfrm>
            <a:off x="1981200" y="1808163"/>
            <a:ext cx="8229600" cy="3962400"/>
          </a:xfrm>
        </p:spPr>
        <p:txBody>
          <a:bodyPr wrap="square" numCol="1" anchor="t" anchorCtr="0" compatLnSpc="1">
            <a:prstTxWarp prst="textNoShape">
              <a:avLst/>
            </a:prstTxWarp>
            <a:normAutofit fontScale="92500" lnSpcReduction="10000"/>
          </a:bodyPr>
          <a:lstStyle/>
          <a:p>
            <a:pPr eaLnBrk="1" hangingPunct="1">
              <a:defRPr/>
            </a:pPr>
            <a:r>
              <a:rPr lang="en-US" altLang="en-US" sz="2800" dirty="0">
                <a:latin typeface="Arial" panose="020B0604020202020204" pitchFamily="34" charset="0"/>
                <a:cs typeface="Arial" panose="020B0604020202020204" pitchFamily="34" charset="0"/>
              </a:rPr>
              <a:t>Personality is a dynamic concept describing the growth and development of a person’s whole psychological system; </a:t>
            </a:r>
          </a:p>
          <a:p>
            <a:pPr eaLnBrk="1" hangingPunct="1">
              <a:defRPr/>
            </a:pPr>
            <a:r>
              <a:rPr lang="en-US" altLang="en-US" sz="2800" dirty="0">
                <a:latin typeface="Arial" panose="020B0604020202020204" pitchFamily="34" charset="0"/>
                <a:cs typeface="Arial" panose="020B0604020202020204" pitchFamily="34" charset="0"/>
              </a:rPr>
              <a:t>It looks at some aggregate whole that is greater than the sum of the parts.</a:t>
            </a:r>
          </a:p>
          <a:p>
            <a:pPr eaLnBrk="1" hangingPunct="1">
              <a:defRPr/>
            </a:pPr>
            <a:r>
              <a:rPr lang="en-US" altLang="en-US" sz="2800" dirty="0">
                <a:latin typeface="Arial" panose="020B0604020202020204" pitchFamily="34" charset="0"/>
                <a:cs typeface="Arial" panose="020B0604020202020204" pitchFamily="34" charset="0"/>
              </a:rPr>
              <a:t>Defining Personality</a:t>
            </a:r>
          </a:p>
          <a:p>
            <a:pPr lvl="1" eaLnBrk="1" hangingPunct="1">
              <a:defRPr/>
            </a:pPr>
            <a:r>
              <a:rPr lang="en-US" altLang="en-US" sz="2800" dirty="0">
                <a:latin typeface="Arial" panose="020B0604020202020204" pitchFamily="34" charset="0"/>
                <a:cs typeface="Arial" panose="020B0604020202020204" pitchFamily="34" charset="0"/>
              </a:rPr>
              <a:t>The text defines personality as the sum total of ways in which an individual reacts to and interacts with others. </a:t>
            </a:r>
          </a:p>
        </p:txBody>
      </p:sp>
      <p:pic>
        <p:nvPicPr>
          <p:cNvPr id="2" name="Picture 1" descr="Lahore Business School | LinkedIn">
            <a:extLst>
              <a:ext uri="{FF2B5EF4-FFF2-40B4-BE49-F238E27FC236}">
                <a16:creationId xmlns:a16="http://schemas.microsoft.com/office/drawing/2014/main" id="{38DBDBE4-0FDA-FC90-9C08-9CED436E2A6A}"/>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3FE7171-DFEE-3594-C978-B8D969B33345}"/>
              </a:ext>
            </a:extLst>
          </p:cNvPr>
          <p:cNvSpPr>
            <a:spLocks noGrp="1"/>
          </p:cNvSpPr>
          <p:nvPr>
            <p:ph type="title"/>
          </p:nvPr>
        </p:nvSpPr>
        <p:spPr bwMode="auto">
          <a:xfrm>
            <a:off x="1981200" y="1"/>
            <a:ext cx="8229600" cy="1438275"/>
          </a:xfrm>
        </p:spPr>
        <p:txBody>
          <a:bodyPr wrap="square" numCol="1" anchorCtr="0" compatLnSpc="1">
            <a:prstTxWarp prst="textNoShape">
              <a:avLst/>
            </a:prstTxWarp>
            <a:normAutofit fontScale="90000"/>
          </a:bodyPr>
          <a:lstStyle/>
          <a:p>
            <a:pPr eaLnBrk="1" hangingPunct="1">
              <a:defRPr/>
            </a:pPr>
            <a:r>
              <a:rPr lang="en-US" altLang="en-US" sz="3200" dirty="0">
                <a:latin typeface="Arial Narrow" panose="020B0606020202030204" pitchFamily="34" charset="0"/>
                <a:cs typeface="Arial Narrow" panose="020B0606020202030204" pitchFamily="34" charset="0"/>
              </a:rPr>
              <a:t>Define </a:t>
            </a:r>
            <a:r>
              <a:rPr lang="en-US" altLang="en-US" sz="3200" i="1" dirty="0">
                <a:latin typeface="Arial Narrow" panose="020B0606020202030204" pitchFamily="34" charset="0"/>
                <a:cs typeface="Arial Narrow" panose="020B0606020202030204" pitchFamily="34" charset="0"/>
              </a:rPr>
              <a:t>personality</a:t>
            </a:r>
            <a:r>
              <a:rPr lang="en-US" altLang="en-US" sz="3200" dirty="0">
                <a:latin typeface="Arial Narrow" panose="020B0606020202030204" pitchFamily="34" charset="0"/>
                <a:cs typeface="Arial Narrow" panose="020B0606020202030204" pitchFamily="34" charset="0"/>
              </a:rPr>
              <a:t>, describe how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it is measured, and explain the factors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that determine an individual’s personality</a:t>
            </a:r>
          </a:p>
        </p:txBody>
      </p:sp>
      <p:sp>
        <p:nvSpPr>
          <p:cNvPr id="20483" name="Slide Number Placeholder 5">
            <a:extLst>
              <a:ext uri="{FF2B5EF4-FFF2-40B4-BE49-F238E27FC236}">
                <a16:creationId xmlns:a16="http://schemas.microsoft.com/office/drawing/2014/main" id="{33A44CF9-FE75-D6C4-342D-5C45775DC435}"/>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898AB384-ACA8-46E8-A5C2-2C03440193A0}" type="slidenum">
              <a:rPr lang="en-US" altLang="en-US" sz="1200" b="0">
                <a:solidFill>
                  <a:srgbClr val="FFFFFF"/>
                </a:solidFill>
                <a:latin typeface="Corbel" panose="020B0503020204020204" pitchFamily="34" charset="0"/>
              </a:rPr>
              <a:pPr>
                <a:spcBef>
                  <a:spcPct val="0"/>
                </a:spcBef>
                <a:buClrTx/>
                <a:buSzTx/>
                <a:buFontTx/>
                <a:buNone/>
              </a:pPr>
              <a:t>19</a:t>
            </a:fld>
            <a:endParaRPr lang="en-US" altLang="en-US" sz="1200" b="0">
              <a:solidFill>
                <a:srgbClr val="FFFFFF"/>
              </a:solidFill>
              <a:latin typeface="Corbel" panose="020B0503020204020204" pitchFamily="34" charset="0"/>
            </a:endParaRPr>
          </a:p>
        </p:txBody>
      </p:sp>
      <p:sp>
        <p:nvSpPr>
          <p:cNvPr id="17416" name="Content Placeholder 13">
            <a:extLst>
              <a:ext uri="{FF2B5EF4-FFF2-40B4-BE49-F238E27FC236}">
                <a16:creationId xmlns:a16="http://schemas.microsoft.com/office/drawing/2014/main" id="{8DA6B371-F672-5E54-B98E-5D8D0FA6E57B}"/>
              </a:ext>
            </a:extLst>
          </p:cNvPr>
          <p:cNvSpPr>
            <a:spLocks noGrp="1"/>
          </p:cNvSpPr>
          <p:nvPr>
            <p:ph idx="1"/>
          </p:nvPr>
        </p:nvSpPr>
        <p:spPr bwMode="auto">
          <a:xfrm>
            <a:off x="1981200" y="1881188"/>
            <a:ext cx="8229600" cy="3962400"/>
          </a:xfrm>
        </p:spPr>
        <p:txBody>
          <a:bodyPr wrap="square" numCol="1" anchor="t" anchorCtr="0" compatLnSpc="1">
            <a:prstTxWarp prst="textNoShape">
              <a:avLst/>
            </a:prstTxWarp>
            <a:normAutofit/>
          </a:bodyPr>
          <a:lstStyle/>
          <a:p>
            <a:pPr eaLnBrk="1" hangingPunct="1">
              <a:defRPr/>
            </a:pPr>
            <a:r>
              <a:rPr lang="en-US" altLang="en-US" sz="3000">
                <a:latin typeface="Arial" panose="020B0604020202020204" pitchFamily="34" charset="0"/>
                <a:cs typeface="Arial" panose="020B0604020202020204" pitchFamily="34" charset="0"/>
              </a:rPr>
              <a:t>Managers need to know how to measure personality is that personality tests are useful in hiring decisions and help managers forecast who is best for a job.</a:t>
            </a:r>
          </a:p>
          <a:p>
            <a:pPr eaLnBrk="1" hangingPunct="1">
              <a:defRPr/>
            </a:pPr>
            <a:r>
              <a:rPr lang="en-US" altLang="en-US" sz="3000">
                <a:latin typeface="Arial" panose="020B0604020202020204" pitchFamily="34" charset="0"/>
                <a:cs typeface="Arial" panose="020B0604020202020204" pitchFamily="34" charset="0"/>
              </a:rPr>
              <a:t>The most common means of measuring personality is through self-report surveys.</a:t>
            </a:r>
          </a:p>
          <a:p>
            <a:pPr eaLnBrk="1" hangingPunct="1">
              <a:defRPr/>
            </a:pPr>
            <a:r>
              <a:rPr lang="en-US" altLang="en-US" sz="2800">
                <a:latin typeface="Arial" panose="020B0604020202020204" pitchFamily="34" charset="0"/>
                <a:cs typeface="Arial" panose="020B0604020202020204" pitchFamily="34" charset="0"/>
              </a:rPr>
              <a:t>Observer-ratings surveys provide an independent assessment of personality.</a:t>
            </a:r>
          </a:p>
        </p:txBody>
      </p:sp>
      <p:pic>
        <p:nvPicPr>
          <p:cNvPr id="2" name="Picture 1" descr="Lahore Business School | LinkedIn">
            <a:extLst>
              <a:ext uri="{FF2B5EF4-FFF2-40B4-BE49-F238E27FC236}">
                <a16:creationId xmlns:a16="http://schemas.microsoft.com/office/drawing/2014/main" id="{E19AADB2-7619-E6BB-C419-F1308CFA0B75}"/>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3C01-7926-59EB-284D-C9383438E0C9}"/>
              </a:ext>
            </a:extLst>
          </p:cNvPr>
          <p:cNvSpPr>
            <a:spLocks noGrp="1"/>
          </p:cNvSpPr>
          <p:nvPr>
            <p:ph type="title"/>
          </p:nvPr>
        </p:nvSpPr>
        <p:spPr/>
        <p:txBody>
          <a:bodyPr/>
          <a:lstStyle/>
          <a:p>
            <a:pPr algn="ctr"/>
            <a:r>
              <a:rPr lang="en-US" b="1" i="0" dirty="0">
                <a:solidFill>
                  <a:srgbClr val="404040"/>
                </a:solidFill>
                <a:effectLst/>
                <a:latin typeface="Inter"/>
              </a:rPr>
              <a:t>Recruitment Techniques</a:t>
            </a:r>
            <a:br>
              <a:rPr lang="en-US" b="1" i="0" dirty="0">
                <a:solidFill>
                  <a:srgbClr val="404040"/>
                </a:solidFill>
                <a:effectLst/>
                <a:latin typeface="Inter"/>
              </a:rPr>
            </a:br>
            <a:endParaRPr lang="en-US" dirty="0"/>
          </a:p>
        </p:txBody>
      </p:sp>
      <p:sp>
        <p:nvSpPr>
          <p:cNvPr id="3" name="Content Placeholder 2">
            <a:extLst>
              <a:ext uri="{FF2B5EF4-FFF2-40B4-BE49-F238E27FC236}">
                <a16:creationId xmlns:a16="http://schemas.microsoft.com/office/drawing/2014/main" id="{6B7FDA2A-5AD5-915C-5885-4C6A8A4BA44A}"/>
              </a:ext>
            </a:extLst>
          </p:cNvPr>
          <p:cNvSpPr>
            <a:spLocks noGrp="1"/>
          </p:cNvSpPr>
          <p:nvPr>
            <p:ph idx="1"/>
          </p:nvPr>
        </p:nvSpPr>
        <p:spPr/>
        <p:txBody>
          <a:bodyPr>
            <a:normAutofit/>
          </a:bodyPr>
          <a:lstStyle/>
          <a:p>
            <a:pPr lvl="1"/>
            <a:r>
              <a:rPr lang="en-US" sz="1800" b="1" dirty="0">
                <a:solidFill>
                  <a:srgbClr val="404040"/>
                </a:solidFill>
                <a:latin typeface="Arial" panose="020B0604020202020204" pitchFamily="34" charset="0"/>
                <a:cs typeface="Arial" panose="020B0604020202020204" pitchFamily="34" charset="0"/>
              </a:rPr>
              <a:t>Content</a:t>
            </a:r>
            <a:endParaRPr lang="en-US" sz="1800" b="0" i="0" dirty="0">
              <a:solidFill>
                <a:srgbClr val="404040"/>
              </a:solidFill>
              <a:effectLst/>
              <a:latin typeface="Arial" panose="020B0604020202020204" pitchFamily="34" charset="0"/>
              <a:cs typeface="Arial" panose="020B0604020202020204" pitchFamily="34" charset="0"/>
            </a:endParaRPr>
          </a:p>
          <a:p>
            <a:pPr marL="1143000" lvl="2" indent="-228600" algn="l">
              <a:spcBef>
                <a:spcPts val="300"/>
              </a:spcBef>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Internal Recruitment:</a:t>
            </a:r>
            <a:r>
              <a:rPr lang="en-US" sz="1800" b="0" i="0" dirty="0">
                <a:solidFill>
                  <a:srgbClr val="404040"/>
                </a:solidFill>
                <a:effectLst/>
                <a:latin typeface="Arial" panose="020B0604020202020204" pitchFamily="34" charset="0"/>
                <a:cs typeface="Arial" panose="020B0604020202020204" pitchFamily="34" charset="0"/>
              </a:rPr>
              <a:t> Promotions, transfers, employee referrals.</a:t>
            </a:r>
          </a:p>
          <a:p>
            <a:pPr marL="1143000" lvl="2" indent="-228600" algn="l">
              <a:spcBef>
                <a:spcPts val="300"/>
              </a:spcBef>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External Recruitment:</a:t>
            </a:r>
            <a:r>
              <a:rPr lang="en-US" sz="1800" b="0" i="0" dirty="0">
                <a:solidFill>
                  <a:srgbClr val="404040"/>
                </a:solidFill>
                <a:effectLst/>
                <a:latin typeface="Arial" panose="020B0604020202020204" pitchFamily="34" charset="0"/>
                <a:cs typeface="Arial" panose="020B0604020202020204" pitchFamily="34" charset="0"/>
              </a:rPr>
              <a:t> Job portals, social media, campus recruitment, recruitment agencies.</a:t>
            </a:r>
          </a:p>
          <a:p>
            <a:pPr marL="1143000" lvl="2" indent="-228600" algn="l">
              <a:spcBef>
                <a:spcPts val="300"/>
              </a:spcBef>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Modern Trends:</a:t>
            </a:r>
            <a:r>
              <a:rPr lang="en-US" sz="1800" b="0" i="0" dirty="0">
                <a:solidFill>
                  <a:srgbClr val="404040"/>
                </a:solidFill>
                <a:effectLst/>
                <a:latin typeface="Arial" panose="020B0604020202020204" pitchFamily="34" charset="0"/>
                <a:cs typeface="Arial" panose="020B0604020202020204" pitchFamily="34" charset="0"/>
              </a:rPr>
              <a:t> AI-based recruitment tools, video interviews, and gamification.</a:t>
            </a:r>
            <a:br>
              <a:rPr lang="en-US" sz="1800" b="0" i="0" dirty="0">
                <a:solidFill>
                  <a:srgbClr val="404040"/>
                </a:solidFill>
                <a:effectLst/>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53CD05-B1EF-CF83-D7E2-EAD1B95978D9}"/>
              </a:ext>
            </a:extLst>
          </p:cNvPr>
          <p:cNvPicPr>
            <a:picLocks noChangeAspect="1"/>
          </p:cNvPicPr>
          <p:nvPr/>
        </p:nvPicPr>
        <p:blipFill>
          <a:blip r:embed="rId2"/>
          <a:stretch>
            <a:fillRect/>
          </a:stretch>
        </p:blipFill>
        <p:spPr>
          <a:xfrm>
            <a:off x="0" y="6164826"/>
            <a:ext cx="12192000" cy="707462"/>
          </a:xfrm>
          <a:prstGeom prst="rect">
            <a:avLst/>
          </a:prstGeom>
        </p:spPr>
      </p:pic>
    </p:spTree>
    <p:extLst>
      <p:ext uri="{BB962C8B-B14F-4D97-AF65-F5344CB8AC3E}">
        <p14:creationId xmlns:p14="http://schemas.microsoft.com/office/powerpoint/2010/main" val="56268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38497A5-93C3-3B49-8604-66A75BD284E2}"/>
              </a:ext>
            </a:extLst>
          </p:cNvPr>
          <p:cNvSpPr>
            <a:spLocks noGrp="1"/>
          </p:cNvSpPr>
          <p:nvPr>
            <p:ph type="title"/>
          </p:nvPr>
        </p:nvSpPr>
        <p:spPr bwMode="auto">
          <a:xfrm>
            <a:off x="2009775" y="274639"/>
            <a:ext cx="8229600" cy="1438275"/>
          </a:xfrm>
        </p:spPr>
        <p:txBody>
          <a:bodyPr wrap="square" numCol="1" anchorCtr="0" compatLnSpc="1">
            <a:prstTxWarp prst="textNoShape">
              <a:avLst/>
            </a:prstTxWarp>
            <a:normAutofit fontScale="90000"/>
          </a:bodyPr>
          <a:lstStyle/>
          <a:p>
            <a:pPr eaLnBrk="1" hangingPunct="1">
              <a:defRPr/>
            </a:pPr>
            <a:r>
              <a:rPr lang="en-US" altLang="en-US" sz="3200" dirty="0">
                <a:latin typeface="Arial Narrow" panose="020B0606020202030204" pitchFamily="34" charset="0"/>
                <a:cs typeface="Arial Narrow" panose="020B0606020202030204" pitchFamily="34" charset="0"/>
              </a:rPr>
              <a:t>Describe the Myers-Briggs Type Indicator personality framework and assess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its strengths and weaknesses</a:t>
            </a:r>
            <a:br>
              <a:rPr lang="en-US" altLang="en-US" sz="3200" dirty="0">
                <a:latin typeface="Arial Narrow" panose="020B0606020202030204" pitchFamily="34" charset="0"/>
                <a:cs typeface="Arial Narrow" panose="020B0606020202030204" pitchFamily="34" charset="0"/>
              </a:rPr>
            </a:br>
            <a:endParaRPr lang="en-US" altLang="en-US" sz="3200" dirty="0">
              <a:latin typeface="Arial Narrow" panose="020B0606020202030204" pitchFamily="34" charset="0"/>
              <a:cs typeface="Arial Narrow" panose="020B0606020202030204" pitchFamily="34" charset="0"/>
            </a:endParaRPr>
          </a:p>
        </p:txBody>
      </p:sp>
      <p:sp>
        <p:nvSpPr>
          <p:cNvPr id="24579" name="Slide Number Placeholder 5">
            <a:extLst>
              <a:ext uri="{FF2B5EF4-FFF2-40B4-BE49-F238E27FC236}">
                <a16:creationId xmlns:a16="http://schemas.microsoft.com/office/drawing/2014/main" id="{95C1D995-7806-8566-ACF7-62299194C1DD}"/>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10195615-0E53-4EEB-8E67-2AACE50F5143}" type="slidenum">
              <a:rPr lang="en-US" altLang="en-US" sz="1200" b="0">
                <a:solidFill>
                  <a:srgbClr val="FFFFFF"/>
                </a:solidFill>
                <a:latin typeface="Corbel" panose="020B0503020204020204" pitchFamily="34" charset="0"/>
              </a:rPr>
              <a:pPr>
                <a:spcBef>
                  <a:spcPct val="0"/>
                </a:spcBef>
                <a:buClrTx/>
                <a:buSzTx/>
                <a:buFontTx/>
                <a:buNone/>
              </a:pPr>
              <a:t>20</a:t>
            </a:fld>
            <a:endParaRPr lang="en-US" altLang="en-US" sz="1200" b="0">
              <a:solidFill>
                <a:srgbClr val="FFFFFF"/>
              </a:solidFill>
              <a:latin typeface="Corbel" panose="020B0503020204020204" pitchFamily="34" charset="0"/>
            </a:endParaRPr>
          </a:p>
        </p:txBody>
      </p:sp>
      <p:sp>
        <p:nvSpPr>
          <p:cNvPr id="19464" name="Content Placeholder 13">
            <a:extLst>
              <a:ext uri="{FF2B5EF4-FFF2-40B4-BE49-F238E27FC236}">
                <a16:creationId xmlns:a16="http://schemas.microsoft.com/office/drawing/2014/main" id="{1E83ECA7-7519-4DA6-EE19-9E67CF4F7DBA}"/>
              </a:ext>
            </a:extLst>
          </p:cNvPr>
          <p:cNvSpPr>
            <a:spLocks noGrp="1"/>
          </p:cNvSpPr>
          <p:nvPr>
            <p:ph idx="1"/>
          </p:nvPr>
        </p:nvSpPr>
        <p:spPr bwMode="auto">
          <a:xfrm>
            <a:off x="1981200" y="1881188"/>
            <a:ext cx="8229600" cy="3962400"/>
          </a:xfrm>
        </p:spPr>
        <p:txBody>
          <a:bodyPr wrap="square" numCol="1" anchor="t" anchorCtr="0" compatLnSpc="1">
            <a:prstTxWarp prst="textNoShape">
              <a:avLst/>
            </a:prstTxWarp>
            <a:normAutofit lnSpcReduction="10000"/>
          </a:bodyPr>
          <a:lstStyle/>
          <a:p>
            <a:pPr eaLnBrk="1" hangingPunct="1">
              <a:defRPr/>
            </a:pPr>
            <a:r>
              <a:rPr lang="en-US" altLang="en-US" sz="2800" dirty="0">
                <a:latin typeface="Arial" panose="020B0604020202020204" pitchFamily="34" charset="0"/>
                <a:cs typeface="Arial" panose="020B0604020202020204" pitchFamily="34" charset="0"/>
              </a:rPr>
              <a:t>One of the most widely used personality frameworks is the Myers-Briggs Type Indicator (MBTI). </a:t>
            </a:r>
          </a:p>
          <a:p>
            <a:pPr eaLnBrk="1" hangingPunct="1">
              <a:defRPr/>
            </a:pPr>
            <a:r>
              <a:rPr lang="en-US" altLang="en-US" sz="2800" dirty="0">
                <a:latin typeface="Arial" panose="020B0604020202020204" pitchFamily="34" charset="0"/>
                <a:cs typeface="Arial" panose="020B0604020202020204" pitchFamily="34" charset="0"/>
              </a:rPr>
              <a:t>Individuals are classified as: </a:t>
            </a:r>
          </a:p>
          <a:p>
            <a:pPr lvl="1" eaLnBrk="1" hangingPunct="1">
              <a:defRPr/>
            </a:pPr>
            <a:r>
              <a:rPr lang="en-US" altLang="en-US" sz="2800" dirty="0">
                <a:latin typeface="Arial" panose="020B0604020202020204" pitchFamily="34" charset="0"/>
                <a:cs typeface="Arial" panose="020B0604020202020204" pitchFamily="34" charset="0"/>
              </a:rPr>
              <a:t>Extroverted or introverted (E or I). </a:t>
            </a:r>
          </a:p>
          <a:p>
            <a:pPr lvl="1" eaLnBrk="1" hangingPunct="1">
              <a:defRPr/>
            </a:pPr>
            <a:r>
              <a:rPr lang="en-US" altLang="en-US" sz="2800" dirty="0">
                <a:latin typeface="Arial" panose="020B0604020202020204" pitchFamily="34" charset="0"/>
                <a:cs typeface="Arial" panose="020B0604020202020204" pitchFamily="34" charset="0"/>
              </a:rPr>
              <a:t>Sensing or intuitive (S or N). </a:t>
            </a:r>
          </a:p>
          <a:p>
            <a:pPr lvl="1" eaLnBrk="1" hangingPunct="1">
              <a:defRPr/>
            </a:pPr>
            <a:r>
              <a:rPr lang="en-US" altLang="en-US" sz="2800" dirty="0">
                <a:latin typeface="Arial" panose="020B0604020202020204" pitchFamily="34" charset="0"/>
                <a:cs typeface="Arial" panose="020B0604020202020204" pitchFamily="34" charset="0"/>
              </a:rPr>
              <a:t>Thinking or feeling (T or F). </a:t>
            </a:r>
          </a:p>
          <a:p>
            <a:pPr lvl="1" eaLnBrk="1" hangingPunct="1">
              <a:defRPr/>
            </a:pPr>
            <a:r>
              <a:rPr lang="en-US" altLang="en-US" sz="2800" dirty="0">
                <a:latin typeface="Arial" panose="020B0604020202020204" pitchFamily="34" charset="0"/>
                <a:cs typeface="Arial" panose="020B0604020202020204" pitchFamily="34" charset="0"/>
              </a:rPr>
              <a:t>Perceiving or judging (P or J). </a:t>
            </a:r>
          </a:p>
          <a:p>
            <a:pPr eaLnBrk="1" hangingPunct="1">
              <a:defRPr/>
            </a:pPr>
            <a:endParaRPr lang="en-US" altLang="en-US" dirty="0">
              <a:effectLst/>
              <a:latin typeface="Arial" panose="020B0604020202020204" pitchFamily="34" charset="0"/>
              <a:cs typeface="Arial" panose="020B0604020202020204" pitchFamily="34" charset="0"/>
            </a:endParaRPr>
          </a:p>
        </p:txBody>
      </p:sp>
      <p:pic>
        <p:nvPicPr>
          <p:cNvPr id="2" name="Picture 1" descr="Lahore Business School | LinkedIn">
            <a:extLst>
              <a:ext uri="{FF2B5EF4-FFF2-40B4-BE49-F238E27FC236}">
                <a16:creationId xmlns:a16="http://schemas.microsoft.com/office/drawing/2014/main" id="{85E5C229-19B0-542B-AC7A-44755D4984CA}"/>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4D2E8F4-5E8C-C849-30D1-7CFDD03076A7}"/>
              </a:ext>
            </a:extLst>
          </p:cNvPr>
          <p:cNvSpPr>
            <a:spLocks noGrp="1"/>
          </p:cNvSpPr>
          <p:nvPr>
            <p:ph type="title"/>
          </p:nvPr>
        </p:nvSpPr>
        <p:spPr bwMode="auto">
          <a:xfrm>
            <a:off x="2009775" y="274639"/>
            <a:ext cx="8229600" cy="1438275"/>
          </a:xfrm>
        </p:spPr>
        <p:txBody>
          <a:bodyPr wrap="square" numCol="1" anchorCtr="0" compatLnSpc="1">
            <a:prstTxWarp prst="textNoShape">
              <a:avLst/>
            </a:prstTxWarp>
            <a:normAutofit fontScale="90000"/>
          </a:bodyPr>
          <a:lstStyle/>
          <a:p>
            <a:pPr eaLnBrk="1" hangingPunct="1">
              <a:defRPr/>
            </a:pPr>
            <a:r>
              <a:rPr lang="en-US" altLang="en-US" sz="3200" dirty="0">
                <a:latin typeface="Arial Narrow" panose="020B0606020202030204" pitchFamily="34" charset="0"/>
                <a:cs typeface="Arial Narrow" panose="020B0606020202030204" pitchFamily="34" charset="0"/>
              </a:rPr>
              <a:t>Describe the Myers-Briggs Type Indicator personality framework and assess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its strengths and weaknesses</a:t>
            </a:r>
            <a:br>
              <a:rPr lang="en-US" altLang="en-US" sz="3200" dirty="0">
                <a:latin typeface="Arial Narrow" panose="020B0606020202030204" pitchFamily="34" charset="0"/>
                <a:cs typeface="Arial Narrow" panose="020B0606020202030204" pitchFamily="34" charset="0"/>
              </a:rPr>
            </a:br>
            <a:endParaRPr lang="en-US" altLang="en-US" sz="3200" dirty="0">
              <a:latin typeface="Arial Narrow" panose="020B0606020202030204" pitchFamily="34" charset="0"/>
              <a:cs typeface="Arial Narrow" panose="020B0606020202030204" pitchFamily="34" charset="0"/>
            </a:endParaRPr>
          </a:p>
        </p:txBody>
      </p:sp>
      <p:sp>
        <p:nvSpPr>
          <p:cNvPr id="26627" name="Slide Number Placeholder 5">
            <a:extLst>
              <a:ext uri="{FF2B5EF4-FFF2-40B4-BE49-F238E27FC236}">
                <a16:creationId xmlns:a16="http://schemas.microsoft.com/office/drawing/2014/main" id="{AA445688-339F-B1ED-A9C7-85991A48D1B7}"/>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C508B881-F904-42CC-A0E9-439999E3E5BE}" type="slidenum">
              <a:rPr lang="en-US" altLang="en-US" sz="1200" b="0">
                <a:solidFill>
                  <a:srgbClr val="FFFFFF"/>
                </a:solidFill>
                <a:latin typeface="Corbel" panose="020B0503020204020204" pitchFamily="34" charset="0"/>
              </a:rPr>
              <a:pPr>
                <a:spcBef>
                  <a:spcPct val="0"/>
                </a:spcBef>
                <a:buClrTx/>
                <a:buSzTx/>
                <a:buFontTx/>
                <a:buNone/>
              </a:pPr>
              <a:t>21</a:t>
            </a:fld>
            <a:endParaRPr lang="en-US" altLang="en-US" sz="1200" b="0">
              <a:solidFill>
                <a:srgbClr val="FFFFFF"/>
              </a:solidFill>
              <a:latin typeface="Corbel" panose="020B0503020204020204" pitchFamily="34" charset="0"/>
            </a:endParaRPr>
          </a:p>
        </p:txBody>
      </p:sp>
      <p:sp>
        <p:nvSpPr>
          <p:cNvPr id="26632" name="Content Placeholder 13">
            <a:extLst>
              <a:ext uri="{FF2B5EF4-FFF2-40B4-BE49-F238E27FC236}">
                <a16:creationId xmlns:a16="http://schemas.microsoft.com/office/drawing/2014/main" id="{773D033C-D059-AE27-BB02-27FC97F40C6B}"/>
              </a:ext>
            </a:extLst>
          </p:cNvPr>
          <p:cNvSpPr>
            <a:spLocks noGrp="1"/>
          </p:cNvSpPr>
          <p:nvPr>
            <p:ph idx="1"/>
          </p:nvPr>
        </p:nvSpPr>
        <p:spPr bwMode="auto">
          <a:xfrm>
            <a:off x="1981200" y="2297113"/>
            <a:ext cx="8229600" cy="3962400"/>
          </a:xfrm>
        </p:spPr>
        <p:txBody>
          <a:bodyPr wrap="square" numCol="1" anchor="t" anchorCtr="0" compatLnSpc="1">
            <a:prstTxWarp prst="textNoShape">
              <a:avLst/>
            </a:prstTxWarp>
          </a:bodyPr>
          <a:lstStyle/>
          <a:p>
            <a:pPr eaLnBrk="1" hangingPunct="1"/>
            <a:r>
              <a:rPr lang="en-US" altLang="en-US" sz="2800">
                <a:latin typeface="Arial" panose="020B0604020202020204" pitchFamily="34" charset="0"/>
                <a:cs typeface="Arial" panose="020B0604020202020204" pitchFamily="34" charset="0"/>
              </a:rPr>
              <a:t>INTJs are visionaries. </a:t>
            </a:r>
          </a:p>
          <a:p>
            <a:pPr eaLnBrk="1" hangingPunct="1"/>
            <a:r>
              <a:rPr lang="en-US" altLang="en-US" sz="2800">
                <a:latin typeface="Arial" panose="020B0604020202020204" pitchFamily="34" charset="0"/>
                <a:cs typeface="Arial" panose="020B0604020202020204" pitchFamily="34" charset="0"/>
              </a:rPr>
              <a:t>ESTJs are organizers. </a:t>
            </a:r>
          </a:p>
          <a:p>
            <a:pPr eaLnBrk="1" hangingPunct="1"/>
            <a:r>
              <a:rPr lang="en-US" altLang="en-US" sz="2800">
                <a:latin typeface="Arial" panose="020B0604020202020204" pitchFamily="34" charset="0"/>
                <a:cs typeface="Arial" panose="020B0604020202020204" pitchFamily="34" charset="0"/>
              </a:rPr>
              <a:t>The ENTP type is a conceptualizer. </a:t>
            </a:r>
            <a:endParaRPr lang="en-US" altLang="en-US" b="0">
              <a:effectLst/>
              <a:latin typeface="Arial" panose="020B0604020202020204" pitchFamily="34" charset="0"/>
              <a:cs typeface="Arial" panose="020B0604020202020204" pitchFamily="34" charset="0"/>
            </a:endParaRPr>
          </a:p>
        </p:txBody>
      </p:sp>
      <p:pic>
        <p:nvPicPr>
          <p:cNvPr id="2" name="Picture 1" descr="Lahore Business School | LinkedIn">
            <a:extLst>
              <a:ext uri="{FF2B5EF4-FFF2-40B4-BE49-F238E27FC236}">
                <a16:creationId xmlns:a16="http://schemas.microsoft.com/office/drawing/2014/main" id="{C42B3653-A170-644C-64F0-15C58EFC5250}"/>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078968C-40BD-2C8C-1531-5F074D0C434D}"/>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eaLnBrk="1" hangingPunct="1"/>
            <a:r>
              <a:rPr lang="en-US" altLang="en-US" sz="3200" dirty="0">
                <a:latin typeface="Arial Narrow" panose="020B0606020202030204" pitchFamily="34" charset="0"/>
                <a:cs typeface="Arial Narrow" panose="020B0606020202030204" pitchFamily="34" charset="0"/>
              </a:rPr>
              <a:t>Identify the key traits in the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Big Five personality model</a:t>
            </a:r>
          </a:p>
        </p:txBody>
      </p:sp>
      <p:sp>
        <p:nvSpPr>
          <p:cNvPr id="28675" name="Slide Number Placeholder 5">
            <a:extLst>
              <a:ext uri="{FF2B5EF4-FFF2-40B4-BE49-F238E27FC236}">
                <a16:creationId xmlns:a16="http://schemas.microsoft.com/office/drawing/2014/main" id="{94760A06-96CF-1272-F7E6-9A75BB944DCB}"/>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2DF29F44-4DD9-444B-B072-D1E374F98852}" type="slidenum">
              <a:rPr lang="en-US" altLang="en-US" sz="1200" b="0">
                <a:solidFill>
                  <a:srgbClr val="FFFFFF"/>
                </a:solidFill>
                <a:latin typeface="Corbel" panose="020B0503020204020204" pitchFamily="34" charset="0"/>
              </a:rPr>
              <a:pPr>
                <a:spcBef>
                  <a:spcPct val="0"/>
                </a:spcBef>
                <a:buClrTx/>
                <a:buSzTx/>
                <a:buFontTx/>
                <a:buNone/>
              </a:pPr>
              <a:t>22</a:t>
            </a:fld>
            <a:endParaRPr lang="en-US" altLang="en-US" sz="1200" b="0">
              <a:solidFill>
                <a:srgbClr val="FFFFFF"/>
              </a:solidFill>
              <a:latin typeface="Corbel" panose="020B0503020204020204" pitchFamily="34" charset="0"/>
            </a:endParaRPr>
          </a:p>
        </p:txBody>
      </p:sp>
      <p:sp>
        <p:nvSpPr>
          <p:cNvPr id="28680" name="Content Placeholder 13">
            <a:extLst>
              <a:ext uri="{FF2B5EF4-FFF2-40B4-BE49-F238E27FC236}">
                <a16:creationId xmlns:a16="http://schemas.microsoft.com/office/drawing/2014/main" id="{EE0644F9-1E7A-35A2-E6E8-38B311547330}"/>
              </a:ext>
            </a:extLst>
          </p:cNvPr>
          <p:cNvSpPr>
            <a:spLocks noGrp="1"/>
          </p:cNvSpPr>
          <p:nvPr>
            <p:ph idx="1"/>
          </p:nvPr>
        </p:nvSpPr>
        <p:spPr bwMode="auto">
          <a:xfrm>
            <a:off x="1981200" y="2297113"/>
            <a:ext cx="8229600" cy="3962400"/>
          </a:xfrm>
        </p:spPr>
        <p:txBody>
          <a:bodyPr wrap="square" numCol="1" anchor="t" anchorCtr="0" compatLnSpc="1">
            <a:prstTxWarp prst="textNoShape">
              <a:avLst/>
            </a:prstTxWarp>
          </a:bodyPr>
          <a:lstStyle/>
          <a:p>
            <a:pPr eaLnBrk="1" hangingPunct="1"/>
            <a:r>
              <a:rPr lang="en-US" altLang="en-US" sz="2800">
                <a:latin typeface="Arial" panose="020B0604020202020204" pitchFamily="34" charset="0"/>
                <a:cs typeface="Arial" panose="020B0604020202020204" pitchFamily="34" charset="0"/>
              </a:rPr>
              <a:t>Extraversion, </a:t>
            </a:r>
          </a:p>
          <a:p>
            <a:pPr eaLnBrk="1" hangingPunct="1"/>
            <a:r>
              <a:rPr lang="en-US" altLang="en-US" sz="2800">
                <a:latin typeface="Arial" panose="020B0604020202020204" pitchFamily="34" charset="0"/>
                <a:cs typeface="Arial" panose="020B0604020202020204" pitchFamily="34" charset="0"/>
              </a:rPr>
              <a:t>Agreeableness, </a:t>
            </a:r>
          </a:p>
          <a:p>
            <a:pPr eaLnBrk="1" hangingPunct="1"/>
            <a:r>
              <a:rPr lang="en-US" altLang="en-US" sz="2800">
                <a:latin typeface="Arial" panose="020B0604020202020204" pitchFamily="34" charset="0"/>
                <a:cs typeface="Arial" panose="020B0604020202020204" pitchFamily="34" charset="0"/>
              </a:rPr>
              <a:t>Conscientiousness, </a:t>
            </a:r>
          </a:p>
          <a:p>
            <a:pPr eaLnBrk="1" hangingPunct="1"/>
            <a:r>
              <a:rPr lang="en-US" altLang="en-US" sz="2800">
                <a:latin typeface="Arial" panose="020B0604020202020204" pitchFamily="34" charset="0"/>
                <a:cs typeface="Arial" panose="020B0604020202020204" pitchFamily="34" charset="0"/>
              </a:rPr>
              <a:t>Emotional stability, </a:t>
            </a:r>
          </a:p>
          <a:p>
            <a:pPr eaLnBrk="1" hangingPunct="1"/>
            <a:r>
              <a:rPr lang="en-US" altLang="en-US" sz="2800">
                <a:latin typeface="Arial" panose="020B0604020202020204" pitchFamily="34" charset="0"/>
                <a:cs typeface="Arial" panose="020B0604020202020204" pitchFamily="34" charset="0"/>
              </a:rPr>
              <a:t>Openness to experience. </a:t>
            </a:r>
          </a:p>
        </p:txBody>
      </p:sp>
      <p:pic>
        <p:nvPicPr>
          <p:cNvPr id="2" name="Picture 1" descr="Lahore Business School | LinkedIn">
            <a:extLst>
              <a:ext uri="{FF2B5EF4-FFF2-40B4-BE49-F238E27FC236}">
                <a16:creationId xmlns:a16="http://schemas.microsoft.com/office/drawing/2014/main" id="{23657A85-56D9-8B86-270C-B1B7484DC947}"/>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F28C0DA-BDD1-DFFF-881A-B2E56B2B254D}"/>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eaLnBrk="1" hangingPunct="1"/>
            <a:r>
              <a:rPr lang="en-US" altLang="en-US" sz="3200" dirty="0">
                <a:latin typeface="Arial Narrow" panose="020B0606020202030204" pitchFamily="34" charset="0"/>
                <a:cs typeface="Arial Narrow" panose="020B0606020202030204" pitchFamily="34" charset="0"/>
              </a:rPr>
              <a:t>Demonstrate how the Big Five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traits predict behavior at work</a:t>
            </a:r>
          </a:p>
        </p:txBody>
      </p:sp>
      <p:sp>
        <p:nvSpPr>
          <p:cNvPr id="30723" name="Slide Number Placeholder 5">
            <a:extLst>
              <a:ext uri="{FF2B5EF4-FFF2-40B4-BE49-F238E27FC236}">
                <a16:creationId xmlns:a16="http://schemas.microsoft.com/office/drawing/2014/main" id="{719C04B6-7DFD-07CA-09A9-9006149F6933}"/>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D65ED32F-E616-4865-9E00-CD33715715D6}" type="slidenum">
              <a:rPr lang="en-US" altLang="en-US" sz="1200" b="0">
                <a:solidFill>
                  <a:srgbClr val="FFFFFF"/>
                </a:solidFill>
                <a:latin typeface="Corbel" panose="020B0503020204020204" pitchFamily="34" charset="0"/>
              </a:rPr>
              <a:pPr>
                <a:spcBef>
                  <a:spcPct val="0"/>
                </a:spcBef>
                <a:buClrTx/>
                <a:buSzTx/>
                <a:buFontTx/>
                <a:buNone/>
              </a:pPr>
              <a:t>23</a:t>
            </a:fld>
            <a:endParaRPr lang="en-US" altLang="en-US" sz="1200" b="0">
              <a:solidFill>
                <a:srgbClr val="FFFFFF"/>
              </a:solidFill>
              <a:latin typeface="Corbel" panose="020B0503020204020204" pitchFamily="34" charset="0"/>
            </a:endParaRPr>
          </a:p>
        </p:txBody>
      </p:sp>
      <p:pic>
        <p:nvPicPr>
          <p:cNvPr id="30728" name="Picture 3">
            <a:extLst>
              <a:ext uri="{FF2B5EF4-FFF2-40B4-BE49-F238E27FC236}">
                <a16:creationId xmlns:a16="http://schemas.microsoft.com/office/drawing/2014/main" id="{2D5EBFEC-AE89-DF45-C6E4-135A90D489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2622550"/>
            <a:ext cx="7645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ahore Business School | LinkedIn">
            <a:extLst>
              <a:ext uri="{FF2B5EF4-FFF2-40B4-BE49-F238E27FC236}">
                <a16:creationId xmlns:a16="http://schemas.microsoft.com/office/drawing/2014/main" id="{A4AAEE5A-8B8A-CAFA-43FA-66785417F85E}"/>
              </a:ext>
            </a:extLst>
          </p:cNvPr>
          <p:cNvPicPr>
            <a:picLocks noChangeAspect="1"/>
          </p:cNvPicPr>
          <p:nvPr/>
        </p:nvPicPr>
        <p:blipFill rotWithShape="1">
          <a:blip r:embed="rId4">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D8C57B0-19FE-7D77-3500-2B88FED378D3}"/>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eaLnBrk="1" hangingPunct="1"/>
            <a:r>
              <a:rPr lang="en-US" altLang="en-US" sz="3200" dirty="0">
                <a:latin typeface="Arial Narrow" panose="020B0606020202030204" pitchFamily="34" charset="0"/>
                <a:cs typeface="Arial Narrow" panose="020B0606020202030204" pitchFamily="34" charset="0"/>
              </a:rPr>
              <a:t>Demonstrate how the Big Five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traits predict behavior at work</a:t>
            </a:r>
          </a:p>
        </p:txBody>
      </p:sp>
      <p:sp>
        <p:nvSpPr>
          <p:cNvPr id="32771" name="Slide Number Placeholder 5">
            <a:extLst>
              <a:ext uri="{FF2B5EF4-FFF2-40B4-BE49-F238E27FC236}">
                <a16:creationId xmlns:a16="http://schemas.microsoft.com/office/drawing/2014/main" id="{C3FEF552-1C67-75CF-3D13-ED5F0DC0AEC1}"/>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02087783-CC62-4EE7-B411-87EBB3E46007}" type="slidenum">
              <a:rPr lang="en-US" altLang="en-US" sz="1200" b="0">
                <a:solidFill>
                  <a:srgbClr val="FFFFFF"/>
                </a:solidFill>
                <a:latin typeface="Corbel" panose="020B0503020204020204" pitchFamily="34" charset="0"/>
              </a:rPr>
              <a:pPr>
                <a:spcBef>
                  <a:spcPct val="0"/>
                </a:spcBef>
                <a:buClrTx/>
                <a:buSzTx/>
                <a:buFontTx/>
                <a:buNone/>
              </a:pPr>
              <a:t>24</a:t>
            </a:fld>
            <a:endParaRPr lang="en-US" altLang="en-US" sz="1200" b="0">
              <a:solidFill>
                <a:srgbClr val="FFFFFF"/>
              </a:solidFill>
              <a:latin typeface="Corbel" panose="020B0503020204020204" pitchFamily="34" charset="0"/>
            </a:endParaRPr>
          </a:p>
        </p:txBody>
      </p:sp>
      <p:pic>
        <p:nvPicPr>
          <p:cNvPr id="32776" name="Picture 3">
            <a:extLst>
              <a:ext uri="{FF2B5EF4-FFF2-40B4-BE49-F238E27FC236}">
                <a16:creationId xmlns:a16="http://schemas.microsoft.com/office/drawing/2014/main" id="{44EC4228-1E61-4670-40AF-AB2F537A1B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3964" y="1743076"/>
            <a:ext cx="72040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ahore Business School | LinkedIn">
            <a:extLst>
              <a:ext uri="{FF2B5EF4-FFF2-40B4-BE49-F238E27FC236}">
                <a16:creationId xmlns:a16="http://schemas.microsoft.com/office/drawing/2014/main" id="{152F24E4-5A95-81CC-032B-28035EFBBDDB}"/>
              </a:ext>
            </a:extLst>
          </p:cNvPr>
          <p:cNvPicPr>
            <a:picLocks noChangeAspect="1"/>
          </p:cNvPicPr>
          <p:nvPr/>
        </p:nvPicPr>
        <p:blipFill rotWithShape="1">
          <a:blip r:embed="rId4">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7BB0418-B789-5B47-7941-A2BA6A8412ED}"/>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eaLnBrk="1" hangingPunct="1"/>
            <a:r>
              <a:rPr lang="en-US" altLang="en-US" sz="3200" dirty="0">
                <a:latin typeface="Arial Narrow" panose="020B0606020202030204" pitchFamily="34" charset="0"/>
                <a:cs typeface="Arial Narrow" panose="020B0606020202030204" pitchFamily="34" charset="0"/>
              </a:rPr>
              <a:t>Demonstrate how the Big Five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traits predict behavior at work</a:t>
            </a:r>
          </a:p>
        </p:txBody>
      </p:sp>
      <p:sp>
        <p:nvSpPr>
          <p:cNvPr id="34819" name="Slide Number Placeholder 5">
            <a:extLst>
              <a:ext uri="{FF2B5EF4-FFF2-40B4-BE49-F238E27FC236}">
                <a16:creationId xmlns:a16="http://schemas.microsoft.com/office/drawing/2014/main" id="{DE2B597C-4EEA-E03F-F869-B75F6B8B53B6}"/>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E109AB0E-3D11-496D-AC09-894C284A8982}" type="slidenum">
              <a:rPr lang="en-US" altLang="en-US" sz="1200" b="0">
                <a:solidFill>
                  <a:srgbClr val="FFFFFF"/>
                </a:solidFill>
                <a:latin typeface="Corbel" panose="020B0503020204020204" pitchFamily="34" charset="0"/>
              </a:rPr>
              <a:pPr>
                <a:spcBef>
                  <a:spcPct val="0"/>
                </a:spcBef>
                <a:buClrTx/>
                <a:buSzTx/>
                <a:buFontTx/>
                <a:buNone/>
              </a:pPr>
              <a:t>25</a:t>
            </a:fld>
            <a:endParaRPr lang="en-US" altLang="en-US" sz="1200" b="0">
              <a:solidFill>
                <a:srgbClr val="FFFFFF"/>
              </a:solidFill>
              <a:latin typeface="Corbel" panose="020B0503020204020204" pitchFamily="34" charset="0"/>
            </a:endParaRPr>
          </a:p>
        </p:txBody>
      </p:sp>
      <p:sp>
        <p:nvSpPr>
          <p:cNvPr id="24584" name="Content Placeholder 13">
            <a:extLst>
              <a:ext uri="{FF2B5EF4-FFF2-40B4-BE49-F238E27FC236}">
                <a16:creationId xmlns:a16="http://schemas.microsoft.com/office/drawing/2014/main" id="{518B2B89-C53B-1D06-3897-83FF7FD91B00}"/>
              </a:ext>
            </a:extLst>
          </p:cNvPr>
          <p:cNvSpPr>
            <a:spLocks noGrp="1"/>
          </p:cNvSpPr>
          <p:nvPr>
            <p:ph idx="1"/>
          </p:nvPr>
        </p:nvSpPr>
        <p:spPr bwMode="auto">
          <a:xfrm>
            <a:off x="362309" y="1711325"/>
            <a:ext cx="9848491" cy="3962400"/>
          </a:xfrm>
        </p:spPr>
        <p:txBody>
          <a:bodyPr wrap="square" numCol="1" anchor="t" anchorCtr="0" compatLnSpc="1">
            <a:prstTxWarp prst="textNoShape">
              <a:avLst/>
            </a:prstTxWarp>
            <a:normAutofit lnSpcReduction="10000"/>
          </a:bodyPr>
          <a:lstStyle/>
          <a:p>
            <a:pPr eaLnBrk="1" hangingPunct="1">
              <a:defRPr/>
            </a:pPr>
            <a:r>
              <a:rPr lang="en-US" altLang="en-US" sz="2800" dirty="0">
                <a:latin typeface="Arial" panose="020B0604020202020204" pitchFamily="34" charset="0"/>
                <a:cs typeface="Arial" panose="020B0604020202020204" pitchFamily="34" charset="0"/>
              </a:rPr>
              <a:t>The five factors appear in almost all cross-cultural studies. </a:t>
            </a:r>
          </a:p>
          <a:p>
            <a:pPr eaLnBrk="1" hangingPunct="1">
              <a:defRPr/>
            </a:pPr>
            <a:r>
              <a:rPr lang="en-US" altLang="en-US" sz="2800" dirty="0">
                <a:latin typeface="Arial" panose="020B0604020202020204" pitchFamily="34" charset="0"/>
                <a:cs typeface="Arial" panose="020B0604020202020204" pitchFamily="34" charset="0"/>
              </a:rPr>
              <a:t>Studies included a variety of diverse cultures.</a:t>
            </a:r>
          </a:p>
          <a:p>
            <a:pPr eaLnBrk="1" hangingPunct="1">
              <a:defRPr/>
            </a:pPr>
            <a:r>
              <a:rPr lang="en-US" altLang="en-US" sz="2800" dirty="0">
                <a:latin typeface="Arial" panose="020B0604020202020204" pitchFamily="34" charset="0"/>
                <a:cs typeface="Arial" panose="020B0604020202020204" pitchFamily="34" charset="0"/>
              </a:rPr>
              <a:t>Differences are complex but seem to depend on whether countries are predominantly individualistic or collectivistic. </a:t>
            </a:r>
          </a:p>
          <a:p>
            <a:pPr eaLnBrk="1" hangingPunct="1">
              <a:defRPr/>
            </a:pPr>
            <a:r>
              <a:rPr lang="en-US" altLang="en-US" sz="2800" dirty="0">
                <a:latin typeface="Arial" panose="020B0604020202020204" pitchFamily="34" charset="0"/>
                <a:cs typeface="Arial" panose="020B0604020202020204" pitchFamily="34" charset="0"/>
              </a:rPr>
              <a:t>They appear to predict a bit better in individualistic than in collectivist cultures.</a:t>
            </a:r>
          </a:p>
          <a:p>
            <a:pPr>
              <a:defRPr/>
            </a:pPr>
            <a:r>
              <a:rPr lang="en-US" sz="2800" dirty="0">
                <a:hlinkClick r:id="rId3"/>
              </a:rPr>
              <a:t>https://www.theculturefactor.com/country-comparison-tool</a:t>
            </a:r>
            <a:endParaRPr lang="en-US" sz="2800" dirty="0"/>
          </a:p>
          <a:p>
            <a:pPr marL="0" indent="0" eaLnBrk="1" hangingPunct="1">
              <a:buNone/>
              <a:defRPr/>
            </a:pPr>
            <a:endParaRPr lang="en-US" altLang="en-US" sz="2800" dirty="0">
              <a:latin typeface="Arial" panose="020B0604020202020204" pitchFamily="34" charset="0"/>
              <a:cs typeface="Arial" panose="020B0604020202020204" pitchFamily="34" charset="0"/>
            </a:endParaRPr>
          </a:p>
        </p:txBody>
      </p:sp>
      <p:pic>
        <p:nvPicPr>
          <p:cNvPr id="2" name="Picture 1" descr="Lahore Business School | LinkedIn">
            <a:extLst>
              <a:ext uri="{FF2B5EF4-FFF2-40B4-BE49-F238E27FC236}">
                <a16:creationId xmlns:a16="http://schemas.microsoft.com/office/drawing/2014/main" id="{7FD4787F-23FC-8C22-B6F6-E05D81052162}"/>
              </a:ext>
            </a:extLst>
          </p:cNvPr>
          <p:cNvPicPr>
            <a:picLocks noChangeAspect="1"/>
          </p:cNvPicPr>
          <p:nvPr/>
        </p:nvPicPr>
        <p:blipFill rotWithShape="1">
          <a:blip r:embed="rId4">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67C3595-CB19-26D9-75BA-36D841941D87}"/>
              </a:ext>
            </a:extLst>
          </p:cNvPr>
          <p:cNvSpPr>
            <a:spLocks noGrp="1"/>
          </p:cNvSpPr>
          <p:nvPr>
            <p:ph type="title"/>
          </p:nvPr>
        </p:nvSpPr>
        <p:spPr bwMode="auto">
          <a:xfrm>
            <a:off x="2009775" y="30164"/>
            <a:ext cx="8229600" cy="1438275"/>
          </a:xfrm>
        </p:spPr>
        <p:txBody>
          <a:bodyPr wrap="square" numCol="1" anchorCtr="0" compatLnSpc="1">
            <a:prstTxWarp prst="textNoShape">
              <a:avLst/>
            </a:prstTxWarp>
            <a:normAutofit fontScale="90000"/>
          </a:bodyPr>
          <a:lstStyle/>
          <a:p>
            <a:pPr eaLnBrk="1" hangingPunct="1">
              <a:defRPr/>
            </a:pPr>
            <a:r>
              <a:rPr lang="en-US" altLang="en-US" sz="3200" dirty="0">
                <a:latin typeface="Arial Narrow" panose="020B0606020202030204" pitchFamily="34" charset="0"/>
                <a:cs typeface="Arial Narrow" panose="020B0606020202030204" pitchFamily="34" charset="0"/>
              </a:rPr>
              <a:t>Define </a:t>
            </a:r>
            <a:r>
              <a:rPr lang="en-US" altLang="en-US" sz="3200" i="1" dirty="0">
                <a:latin typeface="Arial Narrow" panose="020B0606020202030204" pitchFamily="34" charset="0"/>
                <a:cs typeface="Arial Narrow" panose="020B0606020202030204" pitchFamily="34" charset="0"/>
              </a:rPr>
              <a:t>values</a:t>
            </a:r>
            <a:r>
              <a:rPr lang="en-US" altLang="en-US" sz="3200" dirty="0">
                <a:latin typeface="Arial Narrow" panose="020B0606020202030204" pitchFamily="34" charset="0"/>
                <a:cs typeface="Arial Narrow" panose="020B0606020202030204" pitchFamily="34" charset="0"/>
              </a:rPr>
              <a:t>, demonstrate the importance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of values, and contrast terminal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and instrumental values</a:t>
            </a:r>
          </a:p>
        </p:txBody>
      </p:sp>
      <p:sp>
        <p:nvSpPr>
          <p:cNvPr id="38915" name="Slide Number Placeholder 5">
            <a:extLst>
              <a:ext uri="{FF2B5EF4-FFF2-40B4-BE49-F238E27FC236}">
                <a16:creationId xmlns:a16="http://schemas.microsoft.com/office/drawing/2014/main" id="{BAFDCFC7-E7EC-C60B-04B3-4955475DC312}"/>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6B7C2FD6-348E-4E10-96B6-93FEDD780267}" type="slidenum">
              <a:rPr lang="en-US" altLang="en-US" sz="1200" b="0">
                <a:solidFill>
                  <a:srgbClr val="FFFFFF"/>
                </a:solidFill>
                <a:latin typeface="Corbel" panose="020B0503020204020204" pitchFamily="34" charset="0"/>
              </a:rPr>
              <a:pPr>
                <a:spcBef>
                  <a:spcPct val="0"/>
                </a:spcBef>
                <a:buClrTx/>
                <a:buSzTx/>
                <a:buFontTx/>
                <a:buNone/>
              </a:pPr>
              <a:t>26</a:t>
            </a:fld>
            <a:endParaRPr lang="en-US" altLang="en-US" sz="1200" b="0">
              <a:solidFill>
                <a:srgbClr val="FFFFFF"/>
              </a:solidFill>
              <a:latin typeface="Corbel" panose="020B0503020204020204" pitchFamily="34" charset="0"/>
            </a:endParaRPr>
          </a:p>
        </p:txBody>
      </p:sp>
      <p:sp>
        <p:nvSpPr>
          <p:cNvPr id="38920" name="Content Placeholder 13">
            <a:extLst>
              <a:ext uri="{FF2B5EF4-FFF2-40B4-BE49-F238E27FC236}">
                <a16:creationId xmlns:a16="http://schemas.microsoft.com/office/drawing/2014/main" id="{D1059052-AD86-0911-AB77-AF443121E105}"/>
              </a:ext>
            </a:extLst>
          </p:cNvPr>
          <p:cNvSpPr>
            <a:spLocks noGrp="1"/>
          </p:cNvSpPr>
          <p:nvPr>
            <p:ph idx="1"/>
          </p:nvPr>
        </p:nvSpPr>
        <p:spPr bwMode="auto">
          <a:xfrm>
            <a:off x="1981200" y="1711325"/>
            <a:ext cx="8229600" cy="3962400"/>
          </a:xfrm>
        </p:spPr>
        <p:txBody>
          <a:bodyPr wrap="square" numCol="1" anchor="t" anchorCtr="0" compatLnSpc="1">
            <a:prstTxWarp prst="textNoShape">
              <a:avLst/>
            </a:prstTxWarp>
          </a:bodyPr>
          <a:lstStyle/>
          <a:p>
            <a:pPr lvl="1" eaLnBrk="1" hangingPunct="1"/>
            <a:r>
              <a:rPr lang="en-US" altLang="en-US" sz="2800">
                <a:latin typeface="Arial" panose="020B0604020202020204" pitchFamily="34" charset="0"/>
                <a:cs typeface="Arial" panose="020B0604020202020204" pitchFamily="34" charset="0"/>
              </a:rPr>
              <a:t>Importance of Values</a:t>
            </a:r>
          </a:p>
          <a:p>
            <a:pPr lvl="2" eaLnBrk="1" hangingPunct="1"/>
            <a:r>
              <a:rPr lang="en-US" altLang="en-US" sz="2800">
                <a:latin typeface="Arial" panose="020B0604020202020204" pitchFamily="34" charset="0"/>
                <a:cs typeface="Arial" panose="020B0604020202020204" pitchFamily="34" charset="0"/>
              </a:rPr>
              <a:t>Values lay the foundation for the understanding of attitudes and motivation. </a:t>
            </a:r>
          </a:p>
          <a:p>
            <a:pPr lvl="2" eaLnBrk="1" hangingPunct="1"/>
            <a:r>
              <a:rPr lang="en-US" altLang="en-US" sz="2800">
                <a:latin typeface="Arial" panose="020B0604020202020204" pitchFamily="34" charset="0"/>
                <a:cs typeface="Arial" panose="020B0604020202020204" pitchFamily="34" charset="0"/>
              </a:rPr>
              <a:t>Values generally influence attitudes and behaviors. </a:t>
            </a:r>
          </a:p>
          <a:p>
            <a:pPr lvl="2" eaLnBrk="1" hangingPunct="1"/>
            <a:r>
              <a:rPr lang="en-US" altLang="en-US" sz="2800">
                <a:latin typeface="Arial" panose="020B0604020202020204" pitchFamily="34" charset="0"/>
                <a:cs typeface="Arial" panose="020B0604020202020204" pitchFamily="34" charset="0"/>
              </a:rPr>
              <a:t>We can predict reaction based on understanding values</a:t>
            </a:r>
            <a:r>
              <a:rPr lang="en-US" altLang="en-US">
                <a:effectLst/>
                <a:latin typeface="Arial" panose="020B0604020202020204" pitchFamily="34" charset="0"/>
                <a:cs typeface="Arial" panose="020B0604020202020204" pitchFamily="34" charset="0"/>
              </a:rPr>
              <a:t>. </a:t>
            </a:r>
          </a:p>
        </p:txBody>
      </p:sp>
      <p:pic>
        <p:nvPicPr>
          <p:cNvPr id="2" name="Picture 1" descr="Lahore Business School | LinkedIn">
            <a:extLst>
              <a:ext uri="{FF2B5EF4-FFF2-40B4-BE49-F238E27FC236}">
                <a16:creationId xmlns:a16="http://schemas.microsoft.com/office/drawing/2014/main" id="{356DDF92-A9D4-E844-49C0-149617687FF2}"/>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95DF666-E39F-6085-1E98-6A10C1080013}"/>
              </a:ext>
            </a:extLst>
          </p:cNvPr>
          <p:cNvSpPr>
            <a:spLocks noGrp="1"/>
          </p:cNvSpPr>
          <p:nvPr>
            <p:ph type="title"/>
          </p:nvPr>
        </p:nvSpPr>
        <p:spPr bwMode="auto">
          <a:xfrm>
            <a:off x="2009775" y="30164"/>
            <a:ext cx="8229600" cy="1438275"/>
          </a:xfrm>
        </p:spPr>
        <p:txBody>
          <a:bodyPr wrap="square" numCol="1" anchorCtr="0" compatLnSpc="1">
            <a:prstTxWarp prst="textNoShape">
              <a:avLst/>
            </a:prstTxWarp>
            <a:normAutofit fontScale="90000"/>
          </a:bodyPr>
          <a:lstStyle/>
          <a:p>
            <a:pPr marL="514350" indent="-514350">
              <a:defRPr/>
            </a:pPr>
            <a:r>
              <a:rPr lang="en-US" altLang="en-US" sz="3200" dirty="0">
                <a:latin typeface="Arial Narrow" panose="020B0606020202030204" pitchFamily="34" charset="0"/>
                <a:cs typeface="Arial Narrow" panose="020B0606020202030204" pitchFamily="34" charset="0"/>
              </a:rPr>
              <a:t>Compare generational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differences in values and identify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the dominant </a:t>
            </a:r>
            <a:r>
              <a:rPr lang="en-US" altLang="en-US" sz="3200" dirty="0" err="1">
                <a:latin typeface="Arial Narrow" panose="020B0606020202030204" pitchFamily="34" charset="0"/>
                <a:cs typeface="Arial Narrow" panose="020B0606020202030204" pitchFamily="34" charset="0"/>
              </a:rPr>
              <a:t>valuesin</a:t>
            </a:r>
            <a:r>
              <a:rPr lang="en-US" altLang="en-US" sz="3200" dirty="0">
                <a:latin typeface="Arial Narrow" panose="020B0606020202030204" pitchFamily="34" charset="0"/>
                <a:cs typeface="Arial Narrow" panose="020B0606020202030204" pitchFamily="34" charset="0"/>
              </a:rPr>
              <a:t> today’s workforce</a:t>
            </a:r>
          </a:p>
        </p:txBody>
      </p:sp>
      <p:sp>
        <p:nvSpPr>
          <p:cNvPr id="43011" name="Slide Number Placeholder 5">
            <a:extLst>
              <a:ext uri="{FF2B5EF4-FFF2-40B4-BE49-F238E27FC236}">
                <a16:creationId xmlns:a16="http://schemas.microsoft.com/office/drawing/2014/main" id="{1EBB8D39-F19F-F1C5-8194-4B5725A94A36}"/>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02FAF1D8-959E-42C2-B012-17BE0304891C}" type="slidenum">
              <a:rPr lang="en-US" altLang="en-US" sz="1200" b="0">
                <a:solidFill>
                  <a:srgbClr val="FFFFFF"/>
                </a:solidFill>
                <a:latin typeface="Corbel" panose="020B0503020204020204" pitchFamily="34" charset="0"/>
              </a:rPr>
              <a:pPr>
                <a:spcBef>
                  <a:spcPct val="0"/>
                </a:spcBef>
                <a:buClrTx/>
                <a:buSzTx/>
                <a:buFontTx/>
                <a:buNone/>
              </a:pPr>
              <a:t>27</a:t>
            </a:fld>
            <a:endParaRPr lang="en-US" altLang="en-US" sz="1200" b="0">
              <a:solidFill>
                <a:srgbClr val="FFFFFF"/>
              </a:solidFill>
              <a:latin typeface="Corbel" panose="020B0503020204020204" pitchFamily="34" charset="0"/>
            </a:endParaRPr>
          </a:p>
        </p:txBody>
      </p:sp>
      <p:pic>
        <p:nvPicPr>
          <p:cNvPr id="43016" name="Picture 3">
            <a:extLst>
              <a:ext uri="{FF2B5EF4-FFF2-40B4-BE49-F238E27FC236}">
                <a16:creationId xmlns:a16="http://schemas.microsoft.com/office/drawing/2014/main" id="{98372742-2BFA-CA14-6B33-2BAB02A823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2270125"/>
            <a:ext cx="74612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ahore Business School | LinkedIn">
            <a:extLst>
              <a:ext uri="{FF2B5EF4-FFF2-40B4-BE49-F238E27FC236}">
                <a16:creationId xmlns:a16="http://schemas.microsoft.com/office/drawing/2014/main" id="{4B0DAF8C-A056-AE69-D769-12E4851F5369}"/>
              </a:ext>
            </a:extLst>
          </p:cNvPr>
          <p:cNvPicPr>
            <a:picLocks noChangeAspect="1"/>
          </p:cNvPicPr>
          <p:nvPr/>
        </p:nvPicPr>
        <p:blipFill rotWithShape="1">
          <a:blip r:embed="rId4">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DB6B6A5-F40A-7E62-2A5F-E366D4FC7945}"/>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Linking an Individual’s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Personality and Values to the Workplace </a:t>
            </a:r>
          </a:p>
        </p:txBody>
      </p:sp>
      <p:sp>
        <p:nvSpPr>
          <p:cNvPr id="45059" name="Slide Number Placeholder 5">
            <a:extLst>
              <a:ext uri="{FF2B5EF4-FFF2-40B4-BE49-F238E27FC236}">
                <a16:creationId xmlns:a16="http://schemas.microsoft.com/office/drawing/2014/main" id="{74721BDC-EC45-5358-5FE1-848DA4E0DBA1}"/>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68B55B5A-AD5E-4D07-9AA3-2A35A2E8B5C7}" type="slidenum">
              <a:rPr lang="en-US" altLang="en-US" sz="1200" b="0">
                <a:solidFill>
                  <a:srgbClr val="FFFFFF"/>
                </a:solidFill>
                <a:latin typeface="Corbel" panose="020B0503020204020204" pitchFamily="34" charset="0"/>
              </a:rPr>
              <a:pPr>
                <a:spcBef>
                  <a:spcPct val="0"/>
                </a:spcBef>
                <a:buClrTx/>
                <a:buSzTx/>
                <a:buFontTx/>
                <a:buNone/>
              </a:pPr>
              <a:t>28</a:t>
            </a:fld>
            <a:endParaRPr lang="en-US" altLang="en-US" sz="1200" b="0">
              <a:solidFill>
                <a:srgbClr val="FFFFFF"/>
              </a:solidFill>
              <a:latin typeface="Corbel" panose="020B0503020204020204" pitchFamily="34" charset="0"/>
            </a:endParaRPr>
          </a:p>
        </p:txBody>
      </p:sp>
      <p:pic>
        <p:nvPicPr>
          <p:cNvPr id="45063" name="Picture 3">
            <a:extLst>
              <a:ext uri="{FF2B5EF4-FFF2-40B4-BE49-F238E27FC236}">
                <a16:creationId xmlns:a16="http://schemas.microsoft.com/office/drawing/2014/main" id="{021BDD4B-2838-1A83-3F32-18B76DDEE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2036763"/>
            <a:ext cx="8432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ahore Business School | LinkedIn">
            <a:extLst>
              <a:ext uri="{FF2B5EF4-FFF2-40B4-BE49-F238E27FC236}">
                <a16:creationId xmlns:a16="http://schemas.microsoft.com/office/drawing/2014/main" id="{0389724E-3317-5694-D740-0805177D58D1}"/>
              </a:ext>
            </a:extLst>
          </p:cNvPr>
          <p:cNvPicPr>
            <a:picLocks noChangeAspect="1"/>
          </p:cNvPicPr>
          <p:nvPr/>
        </p:nvPicPr>
        <p:blipFill rotWithShape="1">
          <a:blip r:embed="rId4">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334D744-0EA9-281B-0972-C56D95B871DA}"/>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Linking an Individual’s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Personality and Values to the Workplace </a:t>
            </a:r>
          </a:p>
        </p:txBody>
      </p:sp>
      <p:sp>
        <p:nvSpPr>
          <p:cNvPr id="47107" name="Slide Number Placeholder 5">
            <a:extLst>
              <a:ext uri="{FF2B5EF4-FFF2-40B4-BE49-F238E27FC236}">
                <a16:creationId xmlns:a16="http://schemas.microsoft.com/office/drawing/2014/main" id="{07149F67-F20B-3546-AA30-6D87FA1EDF01}"/>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ABE634B9-0A07-41F6-8EB9-E73A8C47A0F7}" type="slidenum">
              <a:rPr lang="en-US" altLang="en-US" sz="1200" b="0">
                <a:solidFill>
                  <a:srgbClr val="FFFFFF"/>
                </a:solidFill>
                <a:latin typeface="Corbel" panose="020B0503020204020204" pitchFamily="34" charset="0"/>
              </a:rPr>
              <a:pPr>
                <a:spcBef>
                  <a:spcPct val="0"/>
                </a:spcBef>
                <a:buClrTx/>
                <a:buSzTx/>
                <a:buFontTx/>
                <a:buNone/>
              </a:pPr>
              <a:t>29</a:t>
            </a:fld>
            <a:endParaRPr lang="en-US" altLang="en-US" sz="1200" b="0">
              <a:solidFill>
                <a:srgbClr val="FFFFFF"/>
              </a:solidFill>
              <a:latin typeface="Corbel" panose="020B0503020204020204" pitchFamily="34" charset="0"/>
            </a:endParaRPr>
          </a:p>
        </p:txBody>
      </p:sp>
      <p:pic>
        <p:nvPicPr>
          <p:cNvPr id="47111" name="Picture 3">
            <a:extLst>
              <a:ext uri="{FF2B5EF4-FFF2-40B4-BE49-F238E27FC236}">
                <a16:creationId xmlns:a16="http://schemas.microsoft.com/office/drawing/2014/main" id="{64FD1484-B7A6-1924-D1FE-DFE1B675D7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3664" y="1811338"/>
            <a:ext cx="692467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ahore Business School | LinkedIn">
            <a:extLst>
              <a:ext uri="{FF2B5EF4-FFF2-40B4-BE49-F238E27FC236}">
                <a16:creationId xmlns:a16="http://schemas.microsoft.com/office/drawing/2014/main" id="{7EC95D74-1DDB-F72B-F33D-D4624EE2F19A}"/>
              </a:ext>
            </a:extLst>
          </p:cNvPr>
          <p:cNvPicPr>
            <a:picLocks noChangeAspect="1"/>
          </p:cNvPicPr>
          <p:nvPr/>
        </p:nvPicPr>
        <p:blipFill rotWithShape="1">
          <a:blip r:embed="rId4">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E7A9-F2BF-A8C6-5C36-30590BE682F3}"/>
              </a:ext>
            </a:extLst>
          </p:cNvPr>
          <p:cNvSpPr>
            <a:spLocks noGrp="1"/>
          </p:cNvSpPr>
          <p:nvPr>
            <p:ph type="title"/>
          </p:nvPr>
        </p:nvSpPr>
        <p:spPr/>
        <p:txBody>
          <a:bodyPr/>
          <a:lstStyle/>
          <a:p>
            <a:pPr algn="ctr"/>
            <a:r>
              <a:rPr lang="en-US" b="1" i="0" dirty="0">
                <a:solidFill>
                  <a:srgbClr val="404040"/>
                </a:solidFill>
                <a:effectLst/>
                <a:latin typeface="Inter"/>
              </a:rPr>
              <a:t>Selection Techniques</a:t>
            </a:r>
            <a:br>
              <a:rPr lang="en-US" b="1" i="0" dirty="0">
                <a:solidFill>
                  <a:srgbClr val="404040"/>
                </a:solidFill>
                <a:effectLst/>
                <a:latin typeface="Inter"/>
              </a:rPr>
            </a:br>
            <a:endParaRPr lang="en-US" dirty="0"/>
          </a:p>
        </p:txBody>
      </p:sp>
      <p:sp>
        <p:nvSpPr>
          <p:cNvPr id="3" name="Content Placeholder 2">
            <a:extLst>
              <a:ext uri="{FF2B5EF4-FFF2-40B4-BE49-F238E27FC236}">
                <a16:creationId xmlns:a16="http://schemas.microsoft.com/office/drawing/2014/main" id="{C9364A73-4E2C-23F6-8ADC-099E80D9995C}"/>
              </a:ext>
            </a:extLst>
          </p:cNvPr>
          <p:cNvSpPr>
            <a:spLocks noGrp="1"/>
          </p:cNvSpPr>
          <p:nvPr>
            <p:ph idx="1"/>
          </p:nvPr>
        </p:nvSpPr>
        <p:spPr/>
        <p:txBody>
          <a:bodyPr>
            <a:normAutofit/>
          </a:bodyPr>
          <a:lstStyle/>
          <a:p>
            <a:pPr lvl="1">
              <a:spcBef>
                <a:spcPts val="300"/>
              </a:spcBef>
              <a:spcAft>
                <a:spcPts val="300"/>
              </a:spcAft>
            </a:pPr>
            <a:r>
              <a:rPr lang="en-US" sz="1800" b="1" i="0" dirty="0">
                <a:solidFill>
                  <a:srgbClr val="404040"/>
                </a:solidFill>
                <a:effectLst/>
                <a:latin typeface="Arial" panose="020B0604020202020204" pitchFamily="34" charset="0"/>
                <a:cs typeface="Arial" panose="020B0604020202020204" pitchFamily="34" charset="0"/>
              </a:rPr>
              <a:t>Content:</a:t>
            </a:r>
            <a:endParaRPr lang="en-US" sz="1800" b="0" i="0" dirty="0">
              <a:solidFill>
                <a:srgbClr val="404040"/>
              </a:solidFill>
              <a:effectLst/>
              <a:latin typeface="Arial" panose="020B0604020202020204" pitchFamily="34" charset="0"/>
              <a:cs typeface="Arial" panose="020B0604020202020204" pitchFamily="34" charset="0"/>
            </a:endParaRPr>
          </a:p>
          <a:p>
            <a:pPr marL="1143000" lvl="2" indent="-228600" algn="l">
              <a:spcBef>
                <a:spcPts val="300"/>
              </a:spcBef>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Screening:</a:t>
            </a:r>
            <a:r>
              <a:rPr lang="en-US" sz="1800" b="0" i="0" dirty="0">
                <a:solidFill>
                  <a:srgbClr val="404040"/>
                </a:solidFill>
                <a:effectLst/>
                <a:latin typeface="Arial" panose="020B0604020202020204" pitchFamily="34" charset="0"/>
                <a:cs typeface="Arial" panose="020B0604020202020204" pitchFamily="34" charset="0"/>
              </a:rPr>
              <a:t> Resume and application review.</a:t>
            </a:r>
          </a:p>
          <a:p>
            <a:pPr marL="1143000" lvl="2" indent="-228600" algn="l">
              <a:spcBef>
                <a:spcPts val="300"/>
              </a:spcBef>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Interviews:</a:t>
            </a:r>
            <a:r>
              <a:rPr lang="en-US" sz="1800" b="0" i="0" dirty="0">
                <a:solidFill>
                  <a:srgbClr val="404040"/>
                </a:solidFill>
                <a:effectLst/>
                <a:latin typeface="Arial" panose="020B0604020202020204" pitchFamily="34" charset="0"/>
                <a:cs typeface="Arial" panose="020B0604020202020204" pitchFamily="34" charset="0"/>
              </a:rPr>
              <a:t> Structured, unstructured, behavioral, and situational interviews.</a:t>
            </a:r>
          </a:p>
          <a:p>
            <a:pPr marL="1143000" lvl="2" indent="-228600" algn="l">
              <a:spcBef>
                <a:spcPts val="300"/>
              </a:spcBef>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Assessments:</a:t>
            </a:r>
            <a:r>
              <a:rPr lang="en-US" sz="1800" b="0" i="0" dirty="0">
                <a:solidFill>
                  <a:srgbClr val="404040"/>
                </a:solidFill>
                <a:effectLst/>
                <a:latin typeface="Arial" panose="020B0604020202020204" pitchFamily="34" charset="0"/>
                <a:cs typeface="Arial" panose="020B0604020202020204" pitchFamily="34" charset="0"/>
              </a:rPr>
              <a:t> Aptitude tests, personality tests, and skill-based tests.</a:t>
            </a:r>
          </a:p>
          <a:p>
            <a:pPr marL="1143000" lvl="2" indent="-228600" algn="l">
              <a:spcBef>
                <a:spcPts val="300"/>
              </a:spcBef>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Background Checks:</a:t>
            </a:r>
            <a:r>
              <a:rPr lang="en-US" sz="1800" b="0" i="0" dirty="0">
                <a:solidFill>
                  <a:srgbClr val="404040"/>
                </a:solidFill>
                <a:effectLst/>
                <a:latin typeface="Arial" panose="020B0604020202020204" pitchFamily="34" charset="0"/>
                <a:cs typeface="Arial" panose="020B0604020202020204" pitchFamily="34" charset="0"/>
              </a:rPr>
              <a:t> Verification of education, employment history, and references.</a:t>
            </a:r>
          </a:p>
          <a:p>
            <a:pPr marL="1143000" lvl="2" indent="-228600" algn="l">
              <a:spcBef>
                <a:spcPts val="300"/>
              </a:spcBef>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Final Decision:</a:t>
            </a:r>
            <a:r>
              <a:rPr lang="en-US" sz="1800" b="0" i="0" dirty="0">
                <a:solidFill>
                  <a:srgbClr val="404040"/>
                </a:solidFill>
                <a:effectLst/>
                <a:latin typeface="Arial" panose="020B0604020202020204" pitchFamily="34" charset="0"/>
                <a:cs typeface="Arial" panose="020B0604020202020204" pitchFamily="34" charset="0"/>
              </a:rPr>
              <a:t> Job offer and negotiation.</a:t>
            </a:r>
            <a:br>
              <a:rPr lang="en-US" b="0" i="0" dirty="0">
                <a:solidFill>
                  <a:srgbClr val="404040"/>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0152853-D55B-F811-B569-E222334143DF}"/>
              </a:ext>
            </a:extLst>
          </p:cNvPr>
          <p:cNvPicPr>
            <a:picLocks noChangeAspect="1"/>
          </p:cNvPicPr>
          <p:nvPr/>
        </p:nvPicPr>
        <p:blipFill>
          <a:blip r:embed="rId2"/>
          <a:stretch>
            <a:fillRect/>
          </a:stretch>
        </p:blipFill>
        <p:spPr>
          <a:xfrm>
            <a:off x="0" y="6164826"/>
            <a:ext cx="12192000" cy="707462"/>
          </a:xfrm>
          <a:prstGeom prst="rect">
            <a:avLst/>
          </a:prstGeom>
        </p:spPr>
      </p:pic>
    </p:spTree>
    <p:extLst>
      <p:ext uri="{BB962C8B-B14F-4D97-AF65-F5344CB8AC3E}">
        <p14:creationId xmlns:p14="http://schemas.microsoft.com/office/powerpoint/2010/main" val="252089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4650CEE-A8C1-BA0D-814F-D1984EB1D2B7}"/>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Linking an Individual’s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Personality and Values to the Workplace </a:t>
            </a:r>
          </a:p>
        </p:txBody>
      </p:sp>
      <p:sp>
        <p:nvSpPr>
          <p:cNvPr id="49155" name="Slide Number Placeholder 5">
            <a:extLst>
              <a:ext uri="{FF2B5EF4-FFF2-40B4-BE49-F238E27FC236}">
                <a16:creationId xmlns:a16="http://schemas.microsoft.com/office/drawing/2014/main" id="{52CEEBCA-62FB-2388-20D5-528E4B90B032}"/>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44A51E47-A854-49FD-BF51-5892919771F5}" type="slidenum">
              <a:rPr lang="en-US" altLang="en-US" sz="1200" b="0">
                <a:solidFill>
                  <a:srgbClr val="FFFFFF"/>
                </a:solidFill>
                <a:latin typeface="Corbel" panose="020B0503020204020204" pitchFamily="34" charset="0"/>
              </a:rPr>
              <a:pPr>
                <a:spcBef>
                  <a:spcPct val="0"/>
                </a:spcBef>
                <a:buClrTx/>
                <a:buSzTx/>
                <a:buFontTx/>
                <a:buNone/>
              </a:pPr>
              <a:t>30</a:t>
            </a:fld>
            <a:endParaRPr lang="en-US" altLang="en-US" sz="1200" b="0">
              <a:solidFill>
                <a:srgbClr val="FFFFFF"/>
              </a:solidFill>
              <a:latin typeface="Corbel" panose="020B0503020204020204" pitchFamily="34" charset="0"/>
            </a:endParaRPr>
          </a:p>
        </p:txBody>
      </p:sp>
      <p:sp>
        <p:nvSpPr>
          <p:cNvPr id="31751" name="Content Placeholder 13">
            <a:extLst>
              <a:ext uri="{FF2B5EF4-FFF2-40B4-BE49-F238E27FC236}">
                <a16:creationId xmlns:a16="http://schemas.microsoft.com/office/drawing/2014/main" id="{A9ACF5FE-52D2-A1C5-4F5E-E77A562E4990}"/>
              </a:ext>
            </a:extLst>
          </p:cNvPr>
          <p:cNvSpPr>
            <a:spLocks noGrp="1"/>
          </p:cNvSpPr>
          <p:nvPr>
            <p:ph idx="1"/>
          </p:nvPr>
        </p:nvSpPr>
        <p:spPr bwMode="auto">
          <a:xfrm>
            <a:off x="1981200" y="1711325"/>
            <a:ext cx="8229600" cy="3962400"/>
          </a:xfrm>
        </p:spPr>
        <p:txBody>
          <a:bodyPr wrap="square" numCol="1" anchor="t" anchorCtr="0" compatLnSpc="1">
            <a:prstTxWarp prst="textNoShape">
              <a:avLst/>
            </a:prstTxWarp>
            <a:normAutofit/>
          </a:bodyPr>
          <a:lstStyle/>
          <a:p>
            <a:pPr eaLnBrk="1" hangingPunct="1">
              <a:defRPr/>
            </a:pPr>
            <a:r>
              <a:rPr lang="en-US" altLang="en-US" sz="2800">
                <a:latin typeface="Arial" panose="020B0604020202020204" pitchFamily="34" charset="0"/>
                <a:cs typeface="Arial" panose="020B0604020202020204" pitchFamily="34" charset="0"/>
              </a:rPr>
              <a:t>People high on extraversion fit well with aggressive and team-oriented cultures, </a:t>
            </a:r>
          </a:p>
          <a:p>
            <a:pPr eaLnBrk="1" hangingPunct="1">
              <a:defRPr/>
            </a:pPr>
            <a:r>
              <a:rPr lang="en-US" altLang="en-US" sz="2800">
                <a:latin typeface="Arial" panose="020B0604020202020204" pitchFamily="34" charset="0"/>
                <a:cs typeface="Arial" panose="020B0604020202020204" pitchFamily="34" charset="0"/>
              </a:rPr>
              <a:t>People high on agreeableness match up better with a supportive organizational climate than one focused on aggressiveness, </a:t>
            </a:r>
          </a:p>
          <a:p>
            <a:pPr eaLnBrk="1" hangingPunct="1">
              <a:defRPr/>
            </a:pPr>
            <a:r>
              <a:rPr lang="en-US" altLang="en-US" sz="2800">
                <a:latin typeface="Arial" panose="020B0604020202020204" pitchFamily="34" charset="0"/>
                <a:cs typeface="Arial" panose="020B0604020202020204" pitchFamily="34" charset="0"/>
              </a:rPr>
              <a:t>People high on openness to experience fit better in organizations that emphasize innovation rather than standardization. </a:t>
            </a:r>
          </a:p>
        </p:txBody>
      </p:sp>
      <p:pic>
        <p:nvPicPr>
          <p:cNvPr id="2" name="Picture 1" descr="Lahore Business School | LinkedIn">
            <a:extLst>
              <a:ext uri="{FF2B5EF4-FFF2-40B4-BE49-F238E27FC236}">
                <a16:creationId xmlns:a16="http://schemas.microsoft.com/office/drawing/2014/main" id="{BC806C72-165A-6B22-12C6-F1A189EA52F9}"/>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0C4E2B4-7379-4977-C552-31C35EB1CD9B}"/>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Identify Hofstede’s five value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dimensions of national culture</a:t>
            </a:r>
          </a:p>
        </p:txBody>
      </p:sp>
      <p:sp>
        <p:nvSpPr>
          <p:cNvPr id="51203" name="Slide Number Placeholder 5">
            <a:extLst>
              <a:ext uri="{FF2B5EF4-FFF2-40B4-BE49-F238E27FC236}">
                <a16:creationId xmlns:a16="http://schemas.microsoft.com/office/drawing/2014/main" id="{1248CA90-75DB-D885-BD9D-2DE44C60B2F5}"/>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6E58C000-D870-4579-9BDA-D41EE3641DB6}" type="slidenum">
              <a:rPr lang="en-US" altLang="en-US" sz="1200" b="0">
                <a:solidFill>
                  <a:srgbClr val="FFFFFF"/>
                </a:solidFill>
                <a:latin typeface="Corbel" panose="020B0503020204020204" pitchFamily="34" charset="0"/>
              </a:rPr>
              <a:pPr>
                <a:spcBef>
                  <a:spcPct val="0"/>
                </a:spcBef>
                <a:buClrTx/>
                <a:buSzTx/>
                <a:buFontTx/>
                <a:buNone/>
              </a:pPr>
              <a:t>31</a:t>
            </a:fld>
            <a:endParaRPr lang="en-US" altLang="en-US" sz="1200" b="0">
              <a:solidFill>
                <a:srgbClr val="FFFFFF"/>
              </a:solidFill>
              <a:latin typeface="Corbel" panose="020B0503020204020204" pitchFamily="34" charset="0"/>
            </a:endParaRPr>
          </a:p>
        </p:txBody>
      </p:sp>
      <p:sp>
        <p:nvSpPr>
          <p:cNvPr id="51208" name="Content Placeholder 13">
            <a:extLst>
              <a:ext uri="{FF2B5EF4-FFF2-40B4-BE49-F238E27FC236}">
                <a16:creationId xmlns:a16="http://schemas.microsoft.com/office/drawing/2014/main" id="{7CD3CBE2-E14C-0212-B483-9E30E966065F}"/>
              </a:ext>
            </a:extLst>
          </p:cNvPr>
          <p:cNvSpPr>
            <a:spLocks noGrp="1"/>
          </p:cNvSpPr>
          <p:nvPr>
            <p:ph idx="1"/>
          </p:nvPr>
        </p:nvSpPr>
        <p:spPr bwMode="auto">
          <a:xfrm>
            <a:off x="1981200" y="1711325"/>
            <a:ext cx="8229600" cy="3962400"/>
          </a:xfrm>
        </p:spPr>
        <p:txBody>
          <a:bodyPr wrap="square" numCol="1" anchor="t" anchorCtr="0" compatLnSpc="1">
            <a:prstTxWarp prst="textNoShape">
              <a:avLst/>
            </a:prstTxWarp>
          </a:bodyPr>
          <a:lstStyle/>
          <a:p>
            <a:pPr eaLnBrk="1" hangingPunct="1"/>
            <a:r>
              <a:rPr lang="en-US" altLang="en-US" sz="2800">
                <a:latin typeface="Arial" panose="020B0604020202020204" pitchFamily="34" charset="0"/>
                <a:cs typeface="Arial" panose="020B0604020202020204" pitchFamily="34" charset="0"/>
              </a:rPr>
              <a:t>Five value dimensions of national culture: </a:t>
            </a:r>
          </a:p>
          <a:p>
            <a:pPr lvl="3" eaLnBrk="1" hangingPunct="1"/>
            <a:r>
              <a:rPr lang="en-US" altLang="en-US" sz="2800">
                <a:latin typeface="Arial" panose="020B0604020202020204" pitchFamily="34" charset="0"/>
                <a:cs typeface="Arial" panose="020B0604020202020204" pitchFamily="34" charset="0"/>
              </a:rPr>
              <a:t>Power distance</a:t>
            </a:r>
          </a:p>
          <a:p>
            <a:pPr lvl="3" eaLnBrk="1" hangingPunct="1"/>
            <a:r>
              <a:rPr lang="en-US" altLang="en-US" sz="2800">
                <a:latin typeface="Arial" panose="020B0604020202020204" pitchFamily="34" charset="0"/>
                <a:cs typeface="Arial" panose="020B0604020202020204" pitchFamily="34" charset="0"/>
              </a:rPr>
              <a:t>Individualism versus collectivism</a:t>
            </a:r>
          </a:p>
          <a:p>
            <a:pPr lvl="3" eaLnBrk="1" hangingPunct="1"/>
            <a:r>
              <a:rPr lang="en-US" altLang="en-US" sz="2800">
                <a:latin typeface="Arial" panose="020B0604020202020204" pitchFamily="34" charset="0"/>
                <a:cs typeface="Arial" panose="020B0604020202020204" pitchFamily="34" charset="0"/>
              </a:rPr>
              <a:t>Masculinity versus femininity</a:t>
            </a:r>
          </a:p>
          <a:p>
            <a:pPr lvl="3" eaLnBrk="1" hangingPunct="1"/>
            <a:r>
              <a:rPr lang="en-US" altLang="en-US" sz="2800">
                <a:latin typeface="Arial" panose="020B0604020202020204" pitchFamily="34" charset="0"/>
                <a:cs typeface="Arial" panose="020B0604020202020204" pitchFamily="34" charset="0"/>
              </a:rPr>
              <a:t>Uncertainty avoidance</a:t>
            </a:r>
          </a:p>
          <a:p>
            <a:pPr lvl="3" eaLnBrk="1" hangingPunct="1"/>
            <a:r>
              <a:rPr lang="en-US" altLang="en-US" sz="2800">
                <a:latin typeface="Arial" panose="020B0604020202020204" pitchFamily="34" charset="0"/>
                <a:cs typeface="Arial" panose="020B0604020202020204" pitchFamily="34" charset="0"/>
              </a:rPr>
              <a:t>Long-term versus short-term orientation</a:t>
            </a:r>
          </a:p>
        </p:txBody>
      </p:sp>
      <p:pic>
        <p:nvPicPr>
          <p:cNvPr id="2" name="Picture 1" descr="Lahore Business School | LinkedIn">
            <a:extLst>
              <a:ext uri="{FF2B5EF4-FFF2-40B4-BE49-F238E27FC236}">
                <a16:creationId xmlns:a16="http://schemas.microsoft.com/office/drawing/2014/main" id="{4980E618-2B63-CF62-B204-A0CF86434090}"/>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23E1365-0FCC-DA8D-BC73-3541BAF949E4}"/>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Identify Hofstede’s five value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dimensions of national culture</a:t>
            </a:r>
          </a:p>
        </p:txBody>
      </p:sp>
      <p:sp>
        <p:nvSpPr>
          <p:cNvPr id="53251" name="Slide Number Placeholder 5">
            <a:extLst>
              <a:ext uri="{FF2B5EF4-FFF2-40B4-BE49-F238E27FC236}">
                <a16:creationId xmlns:a16="http://schemas.microsoft.com/office/drawing/2014/main" id="{D0369DCB-B7A4-9BE4-446C-736307B3B3F2}"/>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DD00628D-EE85-4D30-9FA0-399915759A06}" type="slidenum">
              <a:rPr lang="en-US" altLang="en-US" sz="1200" b="0">
                <a:solidFill>
                  <a:srgbClr val="FFFFFF"/>
                </a:solidFill>
                <a:latin typeface="Corbel" panose="020B0503020204020204" pitchFamily="34" charset="0"/>
              </a:rPr>
              <a:pPr>
                <a:spcBef>
                  <a:spcPct val="0"/>
                </a:spcBef>
                <a:buClrTx/>
                <a:buSzTx/>
                <a:buFontTx/>
                <a:buNone/>
              </a:pPr>
              <a:t>32</a:t>
            </a:fld>
            <a:endParaRPr lang="en-US" altLang="en-US" sz="1200" b="0">
              <a:solidFill>
                <a:srgbClr val="FFFFFF"/>
              </a:solidFill>
              <a:latin typeface="Corbel" panose="020B0503020204020204" pitchFamily="34" charset="0"/>
            </a:endParaRPr>
          </a:p>
        </p:txBody>
      </p:sp>
      <p:pic>
        <p:nvPicPr>
          <p:cNvPr id="53256" name="Picture 3">
            <a:extLst>
              <a:ext uri="{FF2B5EF4-FFF2-40B4-BE49-F238E27FC236}">
                <a16:creationId xmlns:a16="http://schemas.microsoft.com/office/drawing/2014/main" id="{FCD95631-E66B-2660-A7C3-1528EBD893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2164" y="1782763"/>
            <a:ext cx="552767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ahore Business School | LinkedIn">
            <a:extLst>
              <a:ext uri="{FF2B5EF4-FFF2-40B4-BE49-F238E27FC236}">
                <a16:creationId xmlns:a16="http://schemas.microsoft.com/office/drawing/2014/main" id="{B142219C-37BF-5D11-AF45-050282B469D2}"/>
              </a:ext>
            </a:extLst>
          </p:cNvPr>
          <p:cNvPicPr>
            <a:picLocks noChangeAspect="1"/>
          </p:cNvPicPr>
          <p:nvPr/>
        </p:nvPicPr>
        <p:blipFill rotWithShape="1">
          <a:blip r:embed="rId4">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96FC2F9-E0CC-ADD2-E717-9EB1CEBF9B57}"/>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Identify Hofstede’s five value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dimensions of national culture</a:t>
            </a:r>
          </a:p>
        </p:txBody>
      </p:sp>
      <p:sp>
        <p:nvSpPr>
          <p:cNvPr id="55299" name="Slide Number Placeholder 5">
            <a:extLst>
              <a:ext uri="{FF2B5EF4-FFF2-40B4-BE49-F238E27FC236}">
                <a16:creationId xmlns:a16="http://schemas.microsoft.com/office/drawing/2014/main" id="{337FF295-2EDB-81B9-A38B-10241B66BB55}"/>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642CADEE-8A09-49C6-9416-BC13E3191CBB}" type="slidenum">
              <a:rPr lang="en-US" altLang="en-US" sz="1200" b="0">
                <a:solidFill>
                  <a:srgbClr val="FFFFFF"/>
                </a:solidFill>
                <a:latin typeface="Corbel" panose="020B0503020204020204" pitchFamily="34" charset="0"/>
              </a:rPr>
              <a:pPr>
                <a:spcBef>
                  <a:spcPct val="0"/>
                </a:spcBef>
                <a:buClrTx/>
                <a:buSzTx/>
                <a:buFontTx/>
                <a:buNone/>
              </a:pPr>
              <a:t>33</a:t>
            </a:fld>
            <a:endParaRPr lang="en-US" altLang="en-US" sz="1200" b="0">
              <a:solidFill>
                <a:srgbClr val="FFFFFF"/>
              </a:solidFill>
              <a:latin typeface="Corbel" panose="020B0503020204020204" pitchFamily="34" charset="0"/>
            </a:endParaRPr>
          </a:p>
        </p:txBody>
      </p:sp>
      <p:sp>
        <p:nvSpPr>
          <p:cNvPr id="34824" name="Content Placeholder 13">
            <a:extLst>
              <a:ext uri="{FF2B5EF4-FFF2-40B4-BE49-F238E27FC236}">
                <a16:creationId xmlns:a16="http://schemas.microsoft.com/office/drawing/2014/main" id="{C879CD33-0480-35E0-2458-9EB6935816D9}"/>
              </a:ext>
            </a:extLst>
          </p:cNvPr>
          <p:cNvSpPr>
            <a:spLocks noGrp="1"/>
          </p:cNvSpPr>
          <p:nvPr>
            <p:ph idx="1"/>
          </p:nvPr>
        </p:nvSpPr>
        <p:spPr bwMode="auto">
          <a:xfrm>
            <a:off x="1981200" y="1711325"/>
            <a:ext cx="8229600" cy="3962400"/>
          </a:xfrm>
        </p:spPr>
        <p:txBody>
          <a:bodyPr wrap="square" numCol="1" anchor="t" anchorCtr="0" compatLnSpc="1">
            <a:prstTxWarp prst="textNoShape">
              <a:avLst/>
            </a:prstTxWarp>
            <a:normAutofit fontScale="92500" lnSpcReduction="20000"/>
          </a:bodyPr>
          <a:lstStyle/>
          <a:p>
            <a:pPr eaLnBrk="1" hangingPunct="1">
              <a:defRPr/>
            </a:pPr>
            <a:r>
              <a:rPr lang="en-US" altLang="en-US" sz="2800">
                <a:latin typeface="Arial" panose="020B0604020202020204" pitchFamily="34" charset="0"/>
                <a:cs typeface="Arial" panose="020B0604020202020204" pitchFamily="34" charset="0"/>
              </a:rPr>
              <a:t>The Global Leadership and Organizational Behavior Effectiveness (GLOBE) began updating Hofstede’s research with data from 825 organizations and 62 countries.</a:t>
            </a:r>
          </a:p>
          <a:p>
            <a:pPr eaLnBrk="1" hangingPunct="1">
              <a:defRPr/>
            </a:pPr>
            <a:r>
              <a:rPr lang="en-US" altLang="en-US" sz="2800">
                <a:latin typeface="Arial" panose="020B0604020202020204" pitchFamily="34" charset="0"/>
                <a:cs typeface="Arial" panose="020B0604020202020204" pitchFamily="34" charset="0"/>
              </a:rPr>
              <a:t>Variables similar to Hofstede</a:t>
            </a:r>
          </a:p>
          <a:p>
            <a:pPr lvl="1" eaLnBrk="1" hangingPunct="1">
              <a:defRPr/>
            </a:pPr>
            <a:r>
              <a:rPr lang="en-US" altLang="en-US" sz="2600">
                <a:latin typeface="Arial" panose="020B0604020202020204" pitchFamily="34" charset="0"/>
                <a:cs typeface="Arial" panose="020B0604020202020204" pitchFamily="34" charset="0"/>
              </a:rPr>
              <a:t>Assertiveness</a:t>
            </a:r>
          </a:p>
          <a:p>
            <a:pPr lvl="1" eaLnBrk="1" hangingPunct="1">
              <a:defRPr/>
            </a:pPr>
            <a:r>
              <a:rPr lang="en-US" altLang="en-US" sz="2600">
                <a:latin typeface="Arial" panose="020B0604020202020204" pitchFamily="34" charset="0"/>
                <a:cs typeface="Arial" panose="020B0604020202020204" pitchFamily="34" charset="0"/>
              </a:rPr>
              <a:t>Future orientation (similar to Long-term vs Short-term orientation)</a:t>
            </a:r>
          </a:p>
          <a:p>
            <a:pPr lvl="1" eaLnBrk="1" hangingPunct="1">
              <a:defRPr/>
            </a:pPr>
            <a:r>
              <a:rPr lang="en-US" altLang="en-US" sz="2600">
                <a:latin typeface="Arial" panose="020B0604020202020204" pitchFamily="34" charset="0"/>
                <a:cs typeface="Arial" panose="020B0604020202020204" pitchFamily="34" charset="0"/>
              </a:rPr>
              <a:t>Gender differentiation (similar to Masculinity vs Femininity)</a:t>
            </a:r>
          </a:p>
        </p:txBody>
      </p:sp>
      <p:pic>
        <p:nvPicPr>
          <p:cNvPr id="2" name="Picture 1" descr="Lahore Business School | LinkedIn">
            <a:extLst>
              <a:ext uri="{FF2B5EF4-FFF2-40B4-BE49-F238E27FC236}">
                <a16:creationId xmlns:a16="http://schemas.microsoft.com/office/drawing/2014/main" id="{F5141ABB-8277-B765-0CCB-516A874C369F}"/>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4D92E4F-1B0B-B8CE-0B44-07C123509371}"/>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Identify Hofstede’s five value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dimensions of national culture</a:t>
            </a:r>
          </a:p>
        </p:txBody>
      </p:sp>
      <p:sp>
        <p:nvSpPr>
          <p:cNvPr id="57347" name="Slide Number Placeholder 5">
            <a:extLst>
              <a:ext uri="{FF2B5EF4-FFF2-40B4-BE49-F238E27FC236}">
                <a16:creationId xmlns:a16="http://schemas.microsoft.com/office/drawing/2014/main" id="{BED27EC5-BB20-3B48-4094-97614B9680BD}"/>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9A7E22D4-B77D-4D9A-A2C3-41D45AC334DC}" type="slidenum">
              <a:rPr lang="en-US" altLang="en-US" sz="1200" b="0">
                <a:solidFill>
                  <a:srgbClr val="FFFFFF"/>
                </a:solidFill>
                <a:latin typeface="Corbel" panose="020B0503020204020204" pitchFamily="34" charset="0"/>
              </a:rPr>
              <a:pPr>
                <a:spcBef>
                  <a:spcPct val="0"/>
                </a:spcBef>
                <a:buClrTx/>
                <a:buSzTx/>
                <a:buFontTx/>
                <a:buNone/>
              </a:pPr>
              <a:t>34</a:t>
            </a:fld>
            <a:endParaRPr lang="en-US" altLang="en-US" sz="1200" b="0">
              <a:solidFill>
                <a:srgbClr val="FFFFFF"/>
              </a:solidFill>
              <a:latin typeface="Corbel" panose="020B0503020204020204" pitchFamily="34" charset="0"/>
            </a:endParaRPr>
          </a:p>
        </p:txBody>
      </p:sp>
      <p:sp>
        <p:nvSpPr>
          <p:cNvPr id="57352" name="Content Placeholder 13">
            <a:extLst>
              <a:ext uri="{FF2B5EF4-FFF2-40B4-BE49-F238E27FC236}">
                <a16:creationId xmlns:a16="http://schemas.microsoft.com/office/drawing/2014/main" id="{0125818C-42E3-1CD3-C8CA-E5528AFBF965}"/>
              </a:ext>
            </a:extLst>
          </p:cNvPr>
          <p:cNvSpPr>
            <a:spLocks noGrp="1"/>
          </p:cNvSpPr>
          <p:nvPr>
            <p:ph idx="1"/>
          </p:nvPr>
        </p:nvSpPr>
        <p:spPr bwMode="auto">
          <a:xfrm>
            <a:off x="1981200" y="1711325"/>
            <a:ext cx="8229600" cy="3962400"/>
          </a:xfrm>
        </p:spPr>
        <p:txBody>
          <a:bodyPr wrap="square" numCol="1" anchor="t" anchorCtr="0" compatLnSpc="1">
            <a:prstTxWarp prst="textNoShape">
              <a:avLst/>
            </a:prstTxWarp>
          </a:bodyPr>
          <a:lstStyle/>
          <a:p>
            <a:pPr eaLnBrk="1" hangingPunct="1"/>
            <a:r>
              <a:rPr lang="en-US" altLang="en-US" sz="2800">
                <a:latin typeface="Arial" panose="020B0604020202020204" pitchFamily="34" charset="0"/>
                <a:cs typeface="Arial" panose="020B0604020202020204" pitchFamily="34" charset="0"/>
              </a:rPr>
              <a:t>Uncertainly avoidance </a:t>
            </a:r>
          </a:p>
          <a:p>
            <a:pPr eaLnBrk="1" hangingPunct="1"/>
            <a:r>
              <a:rPr lang="en-US" altLang="en-US" sz="2800">
                <a:latin typeface="Arial" panose="020B0604020202020204" pitchFamily="34" charset="0"/>
                <a:cs typeface="Arial" panose="020B0604020202020204" pitchFamily="34" charset="0"/>
              </a:rPr>
              <a:t>Power distance</a:t>
            </a:r>
          </a:p>
          <a:p>
            <a:pPr eaLnBrk="1" hangingPunct="1"/>
            <a:r>
              <a:rPr lang="en-US" altLang="en-US" sz="2800">
                <a:latin typeface="Arial" panose="020B0604020202020204" pitchFamily="34" charset="0"/>
                <a:cs typeface="Arial" panose="020B0604020202020204" pitchFamily="34" charset="0"/>
              </a:rPr>
              <a:t>Individualism/collectivism</a:t>
            </a:r>
          </a:p>
          <a:p>
            <a:pPr eaLnBrk="1" hangingPunct="1"/>
            <a:r>
              <a:rPr lang="en-US" altLang="en-US" sz="2800">
                <a:latin typeface="Arial" panose="020B0604020202020204" pitchFamily="34" charset="0"/>
                <a:cs typeface="Arial" panose="020B0604020202020204" pitchFamily="34" charset="0"/>
              </a:rPr>
              <a:t>In-group collectivism </a:t>
            </a:r>
          </a:p>
          <a:p>
            <a:pPr eaLnBrk="1" hangingPunct="1"/>
            <a:r>
              <a:rPr lang="en-US" altLang="en-US" sz="2800">
                <a:latin typeface="Arial" panose="020B0604020202020204" pitchFamily="34" charset="0"/>
                <a:cs typeface="Arial" panose="020B0604020202020204" pitchFamily="34" charset="0"/>
              </a:rPr>
              <a:t>Performance orientation </a:t>
            </a:r>
          </a:p>
          <a:p>
            <a:pPr eaLnBrk="1" hangingPunct="1"/>
            <a:r>
              <a:rPr lang="en-US" altLang="en-US" sz="2800">
                <a:latin typeface="Arial" panose="020B0604020202020204" pitchFamily="34" charset="0"/>
                <a:cs typeface="Arial" panose="020B0604020202020204" pitchFamily="34" charset="0"/>
              </a:rPr>
              <a:t>Humane orientation</a:t>
            </a:r>
          </a:p>
        </p:txBody>
      </p:sp>
      <p:pic>
        <p:nvPicPr>
          <p:cNvPr id="2" name="Picture 1" descr="Lahore Business School | LinkedIn">
            <a:extLst>
              <a:ext uri="{FF2B5EF4-FFF2-40B4-BE49-F238E27FC236}">
                <a16:creationId xmlns:a16="http://schemas.microsoft.com/office/drawing/2014/main" id="{220F3EDB-E370-64AA-38D0-1C79C59DA145}"/>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8E705AE-3335-863D-F76C-C0F0C3C6FD43}"/>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Summary and Implications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for Managers</a:t>
            </a:r>
          </a:p>
        </p:txBody>
      </p:sp>
      <p:sp>
        <p:nvSpPr>
          <p:cNvPr id="59395" name="Slide Number Placeholder 5">
            <a:extLst>
              <a:ext uri="{FF2B5EF4-FFF2-40B4-BE49-F238E27FC236}">
                <a16:creationId xmlns:a16="http://schemas.microsoft.com/office/drawing/2014/main" id="{5B33D16A-015C-2AF9-467D-E21F83403FFA}"/>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351E04C2-6AF5-47F3-86BE-913A992A9794}" type="slidenum">
              <a:rPr lang="en-US" altLang="en-US" sz="1200" b="0">
                <a:solidFill>
                  <a:srgbClr val="FFFFFF"/>
                </a:solidFill>
                <a:latin typeface="Corbel" panose="020B0503020204020204" pitchFamily="34" charset="0"/>
              </a:rPr>
              <a:pPr>
                <a:spcBef>
                  <a:spcPct val="0"/>
                </a:spcBef>
                <a:buClrTx/>
                <a:buSzTx/>
                <a:buFontTx/>
                <a:buNone/>
              </a:pPr>
              <a:t>35</a:t>
            </a:fld>
            <a:endParaRPr lang="en-US" altLang="en-US" sz="1200" b="0">
              <a:solidFill>
                <a:srgbClr val="FFFFFF"/>
              </a:solidFill>
              <a:latin typeface="Corbel" panose="020B0503020204020204" pitchFamily="34" charset="0"/>
            </a:endParaRPr>
          </a:p>
        </p:txBody>
      </p:sp>
      <p:sp>
        <p:nvSpPr>
          <p:cNvPr id="36871" name="Content Placeholder 13">
            <a:extLst>
              <a:ext uri="{FF2B5EF4-FFF2-40B4-BE49-F238E27FC236}">
                <a16:creationId xmlns:a16="http://schemas.microsoft.com/office/drawing/2014/main" id="{533DCB30-20F3-AC0E-0985-2D9488966C28}"/>
              </a:ext>
            </a:extLst>
          </p:cNvPr>
          <p:cNvSpPr>
            <a:spLocks noGrp="1"/>
          </p:cNvSpPr>
          <p:nvPr>
            <p:ph idx="1"/>
          </p:nvPr>
        </p:nvSpPr>
        <p:spPr bwMode="auto">
          <a:xfrm>
            <a:off x="1981200" y="1625600"/>
            <a:ext cx="8229600" cy="3962400"/>
          </a:xfrm>
        </p:spPr>
        <p:txBody>
          <a:bodyPr wrap="square" numCol="1" anchor="t" anchorCtr="0" compatLnSpc="1">
            <a:prstTxWarp prst="textNoShape">
              <a:avLst/>
            </a:prstTxWarp>
            <a:normAutofit fontScale="92500" lnSpcReduction="20000"/>
          </a:bodyPr>
          <a:lstStyle/>
          <a:p>
            <a:pPr eaLnBrk="1" hangingPunct="1">
              <a:defRPr/>
            </a:pPr>
            <a:r>
              <a:rPr lang="en-US" altLang="en-US" sz="2800">
                <a:latin typeface="Arial" panose="020B0604020202020204" pitchFamily="34" charset="0"/>
                <a:cs typeface="Arial" panose="020B0604020202020204" pitchFamily="34" charset="0"/>
              </a:rPr>
              <a:t>Big Five provides a meaningful way for managers to examine personality</a:t>
            </a:r>
          </a:p>
          <a:p>
            <a:pPr eaLnBrk="1" hangingPunct="1">
              <a:defRPr/>
            </a:pPr>
            <a:r>
              <a:rPr lang="en-US" altLang="en-US" sz="2800">
                <a:latin typeface="Arial" panose="020B0604020202020204" pitchFamily="34" charset="0"/>
                <a:cs typeface="Arial" panose="020B0604020202020204" pitchFamily="34" charset="0"/>
              </a:rPr>
              <a:t>Managers’ keys</a:t>
            </a:r>
          </a:p>
          <a:p>
            <a:pPr lvl="3" eaLnBrk="1" hangingPunct="1">
              <a:defRPr/>
            </a:pPr>
            <a:r>
              <a:rPr lang="en-US" altLang="en-US" sz="2800">
                <a:latin typeface="Arial" panose="020B0604020202020204" pitchFamily="34" charset="0"/>
                <a:cs typeface="Arial" panose="020B0604020202020204" pitchFamily="34" charset="0"/>
              </a:rPr>
              <a:t>Screening job candidates for high conscientiousness</a:t>
            </a:r>
          </a:p>
          <a:p>
            <a:pPr lvl="3" eaLnBrk="1" hangingPunct="1">
              <a:defRPr/>
            </a:pPr>
            <a:r>
              <a:rPr lang="en-US" altLang="en-US" sz="2800">
                <a:latin typeface="Arial" panose="020B0604020202020204" pitchFamily="34" charset="0"/>
                <a:cs typeface="Arial" panose="020B0604020202020204" pitchFamily="34" charset="0"/>
              </a:rPr>
              <a:t>Factors such as job demands, the degree of required interaction with others, and the organization’s culture are examples of situational variables that moderate the personality–job performance relationship. </a:t>
            </a:r>
          </a:p>
          <a:p>
            <a:pPr lvl="3" eaLnBrk="1" hangingPunct="1">
              <a:defRPr/>
            </a:pPr>
            <a:endParaRPr lang="en-US" altLang="en-US" sz="2800">
              <a:latin typeface="Arial" panose="020B0604020202020204" pitchFamily="34" charset="0"/>
              <a:cs typeface="Arial" panose="020B0604020202020204" pitchFamily="34" charset="0"/>
            </a:endParaRPr>
          </a:p>
        </p:txBody>
      </p:sp>
      <p:pic>
        <p:nvPicPr>
          <p:cNvPr id="2" name="Picture 1" descr="Lahore Business School | LinkedIn">
            <a:extLst>
              <a:ext uri="{FF2B5EF4-FFF2-40B4-BE49-F238E27FC236}">
                <a16:creationId xmlns:a16="http://schemas.microsoft.com/office/drawing/2014/main" id="{078F6EC7-C62C-FAF3-4B1B-7887B5AD06BE}"/>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8EBC56D-77E7-08C2-4E51-F0D74DE27A4C}"/>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Summary and Implications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for Managers</a:t>
            </a:r>
          </a:p>
        </p:txBody>
      </p:sp>
      <p:sp>
        <p:nvSpPr>
          <p:cNvPr id="61443" name="Slide Number Placeholder 5">
            <a:extLst>
              <a:ext uri="{FF2B5EF4-FFF2-40B4-BE49-F238E27FC236}">
                <a16:creationId xmlns:a16="http://schemas.microsoft.com/office/drawing/2014/main" id="{7F641610-455F-CD9C-880C-CDAE604840B4}"/>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E81E240B-5075-4A28-8481-9E6C394160D2}" type="slidenum">
              <a:rPr lang="en-US" altLang="en-US" sz="1200" b="0">
                <a:solidFill>
                  <a:srgbClr val="FFFFFF"/>
                </a:solidFill>
                <a:latin typeface="Corbel" panose="020B0503020204020204" pitchFamily="34" charset="0"/>
              </a:rPr>
              <a:pPr>
                <a:spcBef>
                  <a:spcPct val="0"/>
                </a:spcBef>
                <a:buClrTx/>
                <a:buSzTx/>
                <a:buFontTx/>
                <a:buNone/>
              </a:pPr>
              <a:t>36</a:t>
            </a:fld>
            <a:endParaRPr lang="en-US" altLang="en-US" sz="1200" b="0">
              <a:solidFill>
                <a:srgbClr val="FFFFFF"/>
              </a:solidFill>
              <a:latin typeface="Corbel" panose="020B0503020204020204" pitchFamily="34" charset="0"/>
            </a:endParaRPr>
          </a:p>
        </p:txBody>
      </p:sp>
      <p:sp>
        <p:nvSpPr>
          <p:cNvPr id="37895" name="Content Placeholder 13">
            <a:extLst>
              <a:ext uri="{FF2B5EF4-FFF2-40B4-BE49-F238E27FC236}">
                <a16:creationId xmlns:a16="http://schemas.microsoft.com/office/drawing/2014/main" id="{DAD7F692-49EF-A256-D3ED-143363B65751}"/>
              </a:ext>
            </a:extLst>
          </p:cNvPr>
          <p:cNvSpPr>
            <a:spLocks noGrp="1"/>
          </p:cNvSpPr>
          <p:nvPr>
            <p:ph idx="1"/>
          </p:nvPr>
        </p:nvSpPr>
        <p:spPr bwMode="auto">
          <a:xfrm>
            <a:off x="1981200" y="1711325"/>
            <a:ext cx="8229600" cy="3962400"/>
          </a:xfrm>
        </p:spPr>
        <p:txBody>
          <a:bodyPr wrap="square" numCol="1" anchor="t" anchorCtr="0" compatLnSpc="1">
            <a:prstTxWarp prst="textNoShape">
              <a:avLst/>
            </a:prstTxWarp>
            <a:normAutofit/>
          </a:bodyPr>
          <a:lstStyle/>
          <a:p>
            <a:pPr eaLnBrk="1" hangingPunct="1">
              <a:defRPr/>
            </a:pPr>
            <a:r>
              <a:rPr lang="en-US" altLang="en-US" sz="2800">
                <a:latin typeface="Arial" panose="020B0604020202020204" pitchFamily="34" charset="0"/>
                <a:cs typeface="Arial" panose="020B0604020202020204" pitchFamily="34" charset="0"/>
              </a:rPr>
              <a:t>You need to evaluate the job, the work group, and the organization to determine the optimal personality fit. </a:t>
            </a:r>
          </a:p>
          <a:p>
            <a:pPr eaLnBrk="1" hangingPunct="1">
              <a:defRPr/>
            </a:pPr>
            <a:r>
              <a:rPr lang="en-US" altLang="en-US" sz="2800">
                <a:latin typeface="Arial" panose="020B0604020202020204" pitchFamily="34" charset="0"/>
                <a:cs typeface="Arial" panose="020B0604020202020204" pitchFamily="34" charset="0"/>
              </a:rPr>
              <a:t>Other traits, such as core self-evaluation or narcissism, may be relevant in certain situations, too.</a:t>
            </a:r>
          </a:p>
          <a:p>
            <a:pPr eaLnBrk="1" hangingPunct="1">
              <a:defRPr/>
            </a:pPr>
            <a:r>
              <a:rPr lang="en-US" altLang="en-US" sz="2800">
                <a:latin typeface="Arial" panose="020B0604020202020204" pitchFamily="34" charset="0"/>
                <a:cs typeface="Arial" panose="020B0604020202020204" pitchFamily="34" charset="0"/>
              </a:rPr>
              <a:t>Although the MBTI has been widely criticized, it may have a place in organizations. </a:t>
            </a:r>
          </a:p>
        </p:txBody>
      </p:sp>
      <p:pic>
        <p:nvPicPr>
          <p:cNvPr id="2" name="Picture 1" descr="Lahore Business School | LinkedIn">
            <a:extLst>
              <a:ext uri="{FF2B5EF4-FFF2-40B4-BE49-F238E27FC236}">
                <a16:creationId xmlns:a16="http://schemas.microsoft.com/office/drawing/2014/main" id="{15374FCC-CC85-0B23-5F2A-B6C6E6952762}"/>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02814F5-2022-1579-482D-BB0C6DCF8B75}"/>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Summary and Implications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for Managers</a:t>
            </a:r>
          </a:p>
        </p:txBody>
      </p:sp>
      <p:sp>
        <p:nvSpPr>
          <p:cNvPr id="63491" name="Slide Number Placeholder 5">
            <a:extLst>
              <a:ext uri="{FF2B5EF4-FFF2-40B4-BE49-F238E27FC236}">
                <a16:creationId xmlns:a16="http://schemas.microsoft.com/office/drawing/2014/main" id="{75E4A095-7736-436A-2227-77513F40373F}"/>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44560865-6606-4146-897A-433C53DD083A}" type="slidenum">
              <a:rPr lang="en-US" altLang="en-US" sz="1200" b="0">
                <a:solidFill>
                  <a:srgbClr val="FFFFFF"/>
                </a:solidFill>
                <a:latin typeface="Corbel" panose="020B0503020204020204" pitchFamily="34" charset="0"/>
              </a:rPr>
              <a:pPr>
                <a:spcBef>
                  <a:spcPct val="0"/>
                </a:spcBef>
                <a:buClrTx/>
                <a:buSzTx/>
                <a:buFontTx/>
                <a:buNone/>
              </a:pPr>
              <a:t>37</a:t>
            </a:fld>
            <a:endParaRPr lang="en-US" altLang="en-US" sz="1200" b="0">
              <a:solidFill>
                <a:srgbClr val="FFFFFF"/>
              </a:solidFill>
              <a:latin typeface="Corbel" panose="020B0503020204020204" pitchFamily="34" charset="0"/>
            </a:endParaRPr>
          </a:p>
        </p:txBody>
      </p:sp>
      <p:sp>
        <p:nvSpPr>
          <p:cNvPr id="38919" name="Content Placeholder 13">
            <a:extLst>
              <a:ext uri="{FF2B5EF4-FFF2-40B4-BE49-F238E27FC236}">
                <a16:creationId xmlns:a16="http://schemas.microsoft.com/office/drawing/2014/main" id="{6400329B-556E-03AD-26E8-8357CAFCA172}"/>
              </a:ext>
            </a:extLst>
          </p:cNvPr>
          <p:cNvSpPr>
            <a:spLocks noGrp="1"/>
          </p:cNvSpPr>
          <p:nvPr>
            <p:ph idx="1"/>
          </p:nvPr>
        </p:nvSpPr>
        <p:spPr bwMode="auto">
          <a:xfrm>
            <a:off x="1981200" y="1711325"/>
            <a:ext cx="8229600" cy="3962400"/>
          </a:xfrm>
        </p:spPr>
        <p:txBody>
          <a:bodyPr wrap="square" numCol="1" anchor="t" anchorCtr="0" compatLnSpc="1">
            <a:prstTxWarp prst="textNoShape">
              <a:avLst/>
            </a:prstTxWarp>
            <a:normAutofit fontScale="92500"/>
          </a:bodyPr>
          <a:lstStyle/>
          <a:p>
            <a:pPr eaLnBrk="1" hangingPunct="1">
              <a:defRPr/>
            </a:pPr>
            <a:r>
              <a:rPr lang="en-US" altLang="en-US" sz="2800">
                <a:latin typeface="Arial" panose="020B0604020202020204" pitchFamily="34" charset="0"/>
                <a:cs typeface="Arial" panose="020B0604020202020204" pitchFamily="34" charset="0"/>
              </a:rPr>
              <a:t>Knowledge of an individual’s value system can provide insight into what makes the person “tick.”</a:t>
            </a:r>
          </a:p>
          <a:p>
            <a:pPr eaLnBrk="1" hangingPunct="1">
              <a:defRPr/>
            </a:pPr>
            <a:r>
              <a:rPr lang="en-US" altLang="en-US" sz="2800">
                <a:latin typeface="Arial" panose="020B0604020202020204" pitchFamily="34" charset="0"/>
                <a:cs typeface="Arial" panose="020B0604020202020204" pitchFamily="34" charset="0"/>
              </a:rPr>
              <a:t>Employees’ performance and satisfaction are likely to be higher if their values fit well with the organization. </a:t>
            </a:r>
          </a:p>
          <a:p>
            <a:pPr eaLnBrk="1" hangingPunct="1">
              <a:defRPr/>
            </a:pPr>
            <a:r>
              <a:rPr lang="en-US" altLang="en-US" sz="2800">
                <a:latin typeface="Arial" panose="020B0604020202020204" pitchFamily="34" charset="0"/>
                <a:cs typeface="Arial" panose="020B0604020202020204" pitchFamily="34" charset="0"/>
              </a:rPr>
              <a:t>The person who places great importance on imagination, independence, and freedom is likely to be poorly matched with an organization that seeks conformity from its employees.</a:t>
            </a:r>
          </a:p>
          <a:p>
            <a:pPr eaLnBrk="1" hangingPunct="1">
              <a:defRPr/>
            </a:pPr>
            <a:endParaRPr lang="en-US" altLang="en-US">
              <a:effectLst/>
              <a:latin typeface="Arial" panose="020B0604020202020204" pitchFamily="34" charset="0"/>
              <a:cs typeface="Arial" panose="020B0604020202020204" pitchFamily="34" charset="0"/>
            </a:endParaRPr>
          </a:p>
        </p:txBody>
      </p:sp>
      <p:pic>
        <p:nvPicPr>
          <p:cNvPr id="2" name="Picture 1" descr="Lahore Business School | LinkedIn">
            <a:extLst>
              <a:ext uri="{FF2B5EF4-FFF2-40B4-BE49-F238E27FC236}">
                <a16:creationId xmlns:a16="http://schemas.microsoft.com/office/drawing/2014/main" id="{E63C2780-535F-1AC8-5039-C66C3A2EB9ED}"/>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775A392-D9B2-0AD2-BB15-1B18FEC860E0}"/>
              </a:ext>
            </a:extLst>
          </p:cNvPr>
          <p:cNvSpPr>
            <a:spLocks noGrp="1"/>
          </p:cNvSpPr>
          <p:nvPr>
            <p:ph type="title"/>
          </p:nvPr>
        </p:nvSpPr>
        <p:spPr bwMode="auto">
          <a:xfrm>
            <a:off x="2009775" y="30164"/>
            <a:ext cx="8229600" cy="1438275"/>
          </a:xfrm>
        </p:spPr>
        <p:txBody>
          <a:bodyPr wrap="square" numCol="1" anchorCtr="0" compatLnSpc="1">
            <a:prstTxWarp prst="textNoShape">
              <a:avLst/>
            </a:prstTxWarp>
          </a:bodyPr>
          <a:lstStyle/>
          <a:p>
            <a:pPr marL="514350" indent="-514350"/>
            <a:r>
              <a:rPr lang="en-US" altLang="en-US" sz="3200" dirty="0">
                <a:latin typeface="Arial Narrow" panose="020B0606020202030204" pitchFamily="34" charset="0"/>
                <a:cs typeface="Arial Narrow" panose="020B0606020202030204" pitchFamily="34" charset="0"/>
              </a:rPr>
              <a:t>Summary and Implications </a:t>
            </a:r>
            <a:br>
              <a:rPr lang="en-US" altLang="en-US" sz="3200" dirty="0">
                <a:latin typeface="Arial Narrow" panose="020B0606020202030204" pitchFamily="34" charset="0"/>
                <a:cs typeface="Arial Narrow" panose="020B0606020202030204" pitchFamily="34" charset="0"/>
              </a:rPr>
            </a:br>
            <a:r>
              <a:rPr lang="en-US" altLang="en-US" sz="3200" dirty="0">
                <a:latin typeface="Arial Narrow" panose="020B0606020202030204" pitchFamily="34" charset="0"/>
                <a:cs typeface="Arial Narrow" panose="020B0606020202030204" pitchFamily="34" charset="0"/>
              </a:rPr>
              <a:t>for Managers</a:t>
            </a:r>
          </a:p>
        </p:txBody>
      </p:sp>
      <p:sp>
        <p:nvSpPr>
          <p:cNvPr id="65539" name="Slide Number Placeholder 5">
            <a:extLst>
              <a:ext uri="{FF2B5EF4-FFF2-40B4-BE49-F238E27FC236}">
                <a16:creationId xmlns:a16="http://schemas.microsoft.com/office/drawing/2014/main" id="{D781128D-C729-A315-E86D-7DCDE0E831B6}"/>
              </a:ext>
            </a:extLst>
          </p:cNvPr>
          <p:cNvSpPr>
            <a:spLocks noGrp="1"/>
          </p:cNvSpPr>
          <p:nvPr>
            <p:ph type="sldNum" sz="quarter" idx="10"/>
          </p:nvPr>
        </p:nvSpPr>
        <p:spPr bwMode="auto">
          <a:xfrm>
            <a:off x="9601200" y="62769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Wingdings" panose="05000000000000000000" pitchFamily="2" charset="2"/>
              <a:buChar char=""/>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1"/>
              </a:buClr>
              <a:buSzPct val="90000"/>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b="0">
                <a:solidFill>
                  <a:srgbClr val="FFFFFF"/>
                </a:solidFill>
                <a:latin typeface="Corbel" panose="020B0503020204020204" pitchFamily="34" charset="0"/>
              </a:rPr>
              <a:t>5-</a:t>
            </a:r>
            <a:fld id="{22292BD8-9463-481F-BEEB-D7A7AF7591E2}" type="slidenum">
              <a:rPr lang="en-US" altLang="en-US" sz="1200" b="0">
                <a:solidFill>
                  <a:srgbClr val="FFFFFF"/>
                </a:solidFill>
                <a:latin typeface="Corbel" panose="020B0503020204020204" pitchFamily="34" charset="0"/>
              </a:rPr>
              <a:pPr>
                <a:spcBef>
                  <a:spcPct val="0"/>
                </a:spcBef>
                <a:buClrTx/>
                <a:buSzTx/>
                <a:buFontTx/>
                <a:buNone/>
              </a:pPr>
              <a:t>38</a:t>
            </a:fld>
            <a:endParaRPr lang="en-US" altLang="en-US" sz="1200" b="0">
              <a:solidFill>
                <a:srgbClr val="FFFFFF"/>
              </a:solidFill>
              <a:latin typeface="Corbel" panose="020B0503020204020204" pitchFamily="34" charset="0"/>
            </a:endParaRPr>
          </a:p>
        </p:txBody>
      </p:sp>
      <p:sp>
        <p:nvSpPr>
          <p:cNvPr id="65543" name="Content Placeholder 13">
            <a:extLst>
              <a:ext uri="{FF2B5EF4-FFF2-40B4-BE49-F238E27FC236}">
                <a16:creationId xmlns:a16="http://schemas.microsoft.com/office/drawing/2014/main" id="{2D0310DD-A784-E64A-3839-1DC86332AFCB}"/>
              </a:ext>
            </a:extLst>
          </p:cNvPr>
          <p:cNvSpPr>
            <a:spLocks noGrp="1"/>
          </p:cNvSpPr>
          <p:nvPr>
            <p:ph idx="1"/>
          </p:nvPr>
        </p:nvSpPr>
        <p:spPr bwMode="auto">
          <a:xfrm>
            <a:off x="1981200" y="1711325"/>
            <a:ext cx="8229600" cy="3962400"/>
          </a:xfrm>
        </p:spPr>
        <p:txBody>
          <a:bodyPr wrap="square" numCol="1" anchor="t" anchorCtr="0" compatLnSpc="1">
            <a:prstTxWarp prst="textNoShape">
              <a:avLst/>
            </a:prstTxWarp>
          </a:bodyPr>
          <a:lstStyle/>
          <a:p>
            <a:pPr eaLnBrk="1" hangingPunct="1"/>
            <a:r>
              <a:rPr lang="en-US" altLang="en-US" sz="2800">
                <a:latin typeface="Arial" panose="020B0604020202020204" pitchFamily="34" charset="0"/>
                <a:cs typeface="Arial" panose="020B0604020202020204" pitchFamily="34" charset="0"/>
              </a:rPr>
              <a:t>Managers are more likely to appreciate, evaluate positively, and allocate rewards to employees who fit in, and employees are more likely to be satisfied if they perceive they do fit in. </a:t>
            </a:r>
          </a:p>
          <a:p>
            <a:pPr eaLnBrk="1" hangingPunct="1"/>
            <a:r>
              <a:rPr lang="en-US" altLang="en-US" sz="2800">
                <a:latin typeface="Arial" panose="020B0604020202020204" pitchFamily="34" charset="0"/>
                <a:cs typeface="Arial" panose="020B0604020202020204" pitchFamily="34" charset="0"/>
              </a:rPr>
              <a:t>This argues for management to seek job candidates who have not only the ability, experience, and motivation to perform but also a value system compatible with the organization’s.</a:t>
            </a:r>
          </a:p>
        </p:txBody>
      </p:sp>
      <p:pic>
        <p:nvPicPr>
          <p:cNvPr id="2" name="Picture 1" descr="Lahore Business School | LinkedIn">
            <a:extLst>
              <a:ext uri="{FF2B5EF4-FFF2-40B4-BE49-F238E27FC236}">
                <a16:creationId xmlns:a16="http://schemas.microsoft.com/office/drawing/2014/main" id="{0C1FD945-A719-93A8-85EC-C1367FE30C48}"/>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044C-520B-45D9-91CC-DF79CF54E912}"/>
              </a:ext>
            </a:extLst>
          </p:cNvPr>
          <p:cNvSpPr>
            <a:spLocks noGrp="1"/>
          </p:cNvSpPr>
          <p:nvPr>
            <p:ph type="title"/>
          </p:nvPr>
        </p:nvSpPr>
        <p:spPr/>
        <p:txBody>
          <a:bodyPr/>
          <a:lstStyle/>
          <a:p>
            <a:r>
              <a:rPr lang="en-US" altLang="en-US" dirty="0">
                <a:latin typeface="Arial Narrow" panose="020B0606020202030204" pitchFamily="34" charset="0"/>
                <a:cs typeface="Arial Narrow" panose="020B0606020202030204" pitchFamily="34" charset="0"/>
              </a:rPr>
              <a:t>Identify Hofstede’s five value </a:t>
            </a:r>
            <a:br>
              <a:rPr lang="en-US" altLang="en-US" dirty="0">
                <a:latin typeface="Arial Narrow" panose="020B0606020202030204" pitchFamily="34" charset="0"/>
                <a:cs typeface="Arial Narrow" panose="020B0606020202030204" pitchFamily="34" charset="0"/>
              </a:rPr>
            </a:br>
            <a:r>
              <a:rPr lang="en-US" altLang="en-US" dirty="0">
                <a:latin typeface="Arial Narrow" panose="020B0606020202030204" pitchFamily="34" charset="0"/>
                <a:cs typeface="Arial Narrow" panose="020B0606020202030204" pitchFamily="34" charset="0"/>
              </a:rPr>
              <a:t>dimensions of national culture</a:t>
            </a:r>
            <a:endParaRPr lang="en-US" dirty="0"/>
          </a:p>
        </p:txBody>
      </p:sp>
      <p:sp>
        <p:nvSpPr>
          <p:cNvPr id="3" name="Content Placeholder 2">
            <a:extLst>
              <a:ext uri="{FF2B5EF4-FFF2-40B4-BE49-F238E27FC236}">
                <a16:creationId xmlns:a16="http://schemas.microsoft.com/office/drawing/2014/main" id="{6054A89F-1E04-F3FA-9C48-EF7A768E5FD4}"/>
              </a:ext>
            </a:extLst>
          </p:cNvPr>
          <p:cNvSpPr>
            <a:spLocks noGrp="1"/>
          </p:cNvSpPr>
          <p:nvPr>
            <p:ph idx="1"/>
          </p:nvPr>
        </p:nvSpPr>
        <p:spPr/>
        <p:txBody>
          <a:bodyPr/>
          <a:lstStyle/>
          <a:p>
            <a:r>
              <a:rPr lang="en-US" dirty="0">
                <a:hlinkClick r:id="rId2"/>
              </a:rPr>
              <a:t>https://www.theculturefactor.com/country-comparison-tool</a:t>
            </a:r>
            <a:endParaRPr lang="en-US" dirty="0"/>
          </a:p>
          <a:p>
            <a:endParaRPr lang="en-US" dirty="0"/>
          </a:p>
        </p:txBody>
      </p:sp>
    </p:spTree>
    <p:extLst>
      <p:ext uri="{BB962C8B-B14F-4D97-AF65-F5344CB8AC3E}">
        <p14:creationId xmlns:p14="http://schemas.microsoft.com/office/powerpoint/2010/main" val="10290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A998-F68B-4B6F-DD1F-E767ADA558C4}"/>
              </a:ext>
            </a:extLst>
          </p:cNvPr>
          <p:cNvSpPr>
            <a:spLocks noGrp="1"/>
          </p:cNvSpPr>
          <p:nvPr>
            <p:ph type="title"/>
          </p:nvPr>
        </p:nvSpPr>
        <p:spPr/>
        <p:txBody>
          <a:bodyPr>
            <a:normAutofit/>
          </a:bodyPr>
          <a:lstStyle/>
          <a:p>
            <a:pPr algn="ctr"/>
            <a:r>
              <a:rPr lang="en-US" b="1" i="0" dirty="0">
                <a:solidFill>
                  <a:srgbClr val="404040"/>
                </a:solidFill>
                <a:effectLst/>
                <a:latin typeface="Inter"/>
              </a:rPr>
              <a:t>Linking Job Analysis to Recruitment and Selection</a:t>
            </a:r>
            <a:endParaRPr lang="en-US" dirty="0"/>
          </a:p>
        </p:txBody>
      </p:sp>
      <p:sp>
        <p:nvSpPr>
          <p:cNvPr id="3" name="Content Placeholder 2">
            <a:extLst>
              <a:ext uri="{FF2B5EF4-FFF2-40B4-BE49-F238E27FC236}">
                <a16:creationId xmlns:a16="http://schemas.microsoft.com/office/drawing/2014/main" id="{530B48FA-BFAE-24BE-DA58-DB5602F1FBA4}"/>
              </a:ext>
            </a:extLst>
          </p:cNvPr>
          <p:cNvSpPr>
            <a:spLocks noGrp="1"/>
          </p:cNvSpPr>
          <p:nvPr>
            <p:ph idx="1"/>
          </p:nvPr>
        </p:nvSpPr>
        <p:spPr/>
        <p:txBody>
          <a:bodyPr>
            <a:normAutofit/>
          </a:bodyPr>
          <a:lstStyle/>
          <a:p>
            <a:pPr lvl="1"/>
            <a:r>
              <a:rPr lang="en-US" sz="1800" b="0" i="0" dirty="0">
                <a:solidFill>
                  <a:srgbClr val="404040"/>
                </a:solidFill>
                <a:effectLst/>
                <a:latin typeface="Arial" panose="020B0604020202020204" pitchFamily="34" charset="0"/>
                <a:cs typeface="Arial" panose="020B0604020202020204" pitchFamily="34" charset="0"/>
              </a:rPr>
              <a:t>How Job Analysis Supports Recruitment and Selection</a:t>
            </a:r>
          </a:p>
          <a:p>
            <a:pPr marL="742950" lvl="1" indent="-285750" algn="l">
              <a:spcBef>
                <a:spcPts val="300"/>
              </a:spcBef>
              <a:spcAft>
                <a:spcPts val="300"/>
              </a:spcAft>
              <a:buFont typeface="Arial" panose="020B0604020202020204" pitchFamily="34" charset="0"/>
              <a:buChar char="•"/>
            </a:pPr>
            <a:r>
              <a:rPr lang="en-US" sz="1800" b="1" i="0" dirty="0">
                <a:solidFill>
                  <a:srgbClr val="404040"/>
                </a:solidFill>
                <a:effectLst/>
                <a:latin typeface="Arial" panose="020B0604020202020204" pitchFamily="34" charset="0"/>
                <a:cs typeface="Arial" panose="020B0604020202020204" pitchFamily="34" charset="0"/>
              </a:rPr>
              <a:t>Content:</a:t>
            </a:r>
            <a:endParaRPr lang="en-US" sz="1800" b="0" i="0" dirty="0">
              <a:solidFill>
                <a:srgbClr val="404040"/>
              </a:solidFill>
              <a:effectLst/>
              <a:latin typeface="Arial" panose="020B0604020202020204" pitchFamily="34" charset="0"/>
              <a:cs typeface="Arial" panose="020B0604020202020204" pitchFamily="34" charset="0"/>
            </a:endParaRPr>
          </a:p>
          <a:p>
            <a:pPr marL="1143000" lvl="2" indent="-228600" algn="l">
              <a:spcBef>
                <a:spcPts val="300"/>
              </a:spcBef>
              <a:spcAft>
                <a:spcPts val="300"/>
              </a:spcAft>
              <a:buFont typeface="Arial" panose="020B0604020202020204" pitchFamily="34" charset="0"/>
              <a:buChar char="•"/>
            </a:pPr>
            <a:r>
              <a:rPr lang="en-US" sz="1800" b="0" i="0" dirty="0">
                <a:solidFill>
                  <a:srgbClr val="404040"/>
                </a:solidFill>
                <a:effectLst/>
                <a:latin typeface="Arial" panose="020B0604020202020204" pitchFamily="34" charset="0"/>
                <a:cs typeface="Arial" panose="020B0604020202020204" pitchFamily="34" charset="0"/>
              </a:rPr>
              <a:t>Job analysis provides the foundation for:</a:t>
            </a:r>
          </a:p>
          <a:p>
            <a:pPr marL="1600200" lvl="3" indent="-228600" algn="l">
              <a:spcBef>
                <a:spcPts val="300"/>
              </a:spcBef>
              <a:buFont typeface="Arial" panose="020B0604020202020204" pitchFamily="34" charset="0"/>
              <a:buChar char="•"/>
            </a:pPr>
            <a:r>
              <a:rPr lang="en-US" sz="1800" b="0" i="0" dirty="0">
                <a:solidFill>
                  <a:srgbClr val="404040"/>
                </a:solidFill>
                <a:effectLst/>
                <a:latin typeface="Arial" panose="020B0604020202020204" pitchFamily="34" charset="0"/>
                <a:cs typeface="Arial" panose="020B0604020202020204" pitchFamily="34" charset="0"/>
              </a:rPr>
              <a:t>Writing accurate job descriptions and person specifications.</a:t>
            </a:r>
          </a:p>
          <a:p>
            <a:pPr marL="1600200" lvl="3" indent="-228600" algn="l">
              <a:spcBef>
                <a:spcPts val="300"/>
              </a:spcBef>
              <a:buFont typeface="Arial" panose="020B0604020202020204" pitchFamily="34" charset="0"/>
              <a:buChar char="•"/>
            </a:pPr>
            <a:r>
              <a:rPr lang="en-US" sz="1800" b="0" i="0" dirty="0">
                <a:solidFill>
                  <a:srgbClr val="404040"/>
                </a:solidFill>
                <a:effectLst/>
                <a:latin typeface="Arial" panose="020B0604020202020204" pitchFamily="34" charset="0"/>
                <a:cs typeface="Arial" panose="020B0604020202020204" pitchFamily="34" charset="0"/>
              </a:rPr>
              <a:t>Identifying key competencies for recruitment.</a:t>
            </a:r>
          </a:p>
          <a:p>
            <a:pPr marL="1600200" lvl="3" indent="-228600" algn="l">
              <a:spcBef>
                <a:spcPts val="300"/>
              </a:spcBef>
              <a:buFont typeface="Arial" panose="020B0604020202020204" pitchFamily="34" charset="0"/>
              <a:buChar char="•"/>
            </a:pPr>
            <a:r>
              <a:rPr lang="en-US" sz="1800" b="0" i="0" dirty="0">
                <a:solidFill>
                  <a:srgbClr val="404040"/>
                </a:solidFill>
                <a:effectLst/>
                <a:latin typeface="Arial" panose="020B0604020202020204" pitchFamily="34" charset="0"/>
                <a:cs typeface="Arial" panose="020B0604020202020204" pitchFamily="34" charset="0"/>
              </a:rPr>
              <a:t>Designing effective selection criteria and assessment tools.</a:t>
            </a:r>
            <a:br>
              <a:rPr lang="en-US" b="0" i="0" dirty="0">
                <a:solidFill>
                  <a:srgbClr val="404040"/>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B2585E7-FC58-FD07-BC41-A6F1319F3823}"/>
              </a:ext>
            </a:extLst>
          </p:cNvPr>
          <p:cNvPicPr>
            <a:picLocks noChangeAspect="1"/>
          </p:cNvPicPr>
          <p:nvPr/>
        </p:nvPicPr>
        <p:blipFill>
          <a:blip r:embed="rId2"/>
          <a:stretch>
            <a:fillRect/>
          </a:stretch>
        </p:blipFill>
        <p:spPr>
          <a:xfrm>
            <a:off x="0" y="6164826"/>
            <a:ext cx="12192000" cy="707462"/>
          </a:xfrm>
          <a:prstGeom prst="rect">
            <a:avLst/>
          </a:prstGeom>
        </p:spPr>
      </p:pic>
    </p:spTree>
    <p:extLst>
      <p:ext uri="{BB962C8B-B14F-4D97-AF65-F5344CB8AC3E}">
        <p14:creationId xmlns:p14="http://schemas.microsoft.com/office/powerpoint/2010/main" val="300955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Employee-Training-development-2-638.jpg"/>
          <p:cNvPicPr>
            <a:picLocks noChangeAspect="1"/>
          </p:cNvPicPr>
          <p:nvPr/>
        </p:nvPicPr>
        <p:blipFill>
          <a:blip r:embed="rId2"/>
          <a:stretch>
            <a:fillRect/>
          </a:stretch>
        </p:blipFill>
        <p:spPr>
          <a:xfrm>
            <a:off x="1524000" y="0"/>
            <a:ext cx="9144000" cy="6858000"/>
          </a:xfrm>
          <a:prstGeom prst="rect">
            <a:avLst/>
          </a:prstGeom>
        </p:spPr>
      </p:pic>
      <p:pic>
        <p:nvPicPr>
          <p:cNvPr id="4" name="Picture 3" descr="Lahore Business School | LinkedIn">
            <a:extLst>
              <a:ext uri="{FF2B5EF4-FFF2-40B4-BE49-F238E27FC236}">
                <a16:creationId xmlns:a16="http://schemas.microsoft.com/office/drawing/2014/main" id="{B6F13FDD-2581-2C08-D30B-46B903088868}"/>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Employee-Training-development-3-638.jpg"/>
          <p:cNvPicPr>
            <a:picLocks noChangeAspect="1"/>
          </p:cNvPicPr>
          <p:nvPr/>
        </p:nvPicPr>
        <p:blipFill>
          <a:blip r:embed="rId2"/>
          <a:stretch>
            <a:fillRect/>
          </a:stretch>
        </p:blipFill>
        <p:spPr>
          <a:xfrm>
            <a:off x="1524000" y="4571"/>
            <a:ext cx="9144000" cy="6858000"/>
          </a:xfrm>
          <a:prstGeom prst="rect">
            <a:avLst/>
          </a:prstGeom>
        </p:spPr>
      </p:pic>
      <p:pic>
        <p:nvPicPr>
          <p:cNvPr id="4" name="Picture 3" descr="Lahore Business School | LinkedIn">
            <a:extLst>
              <a:ext uri="{FF2B5EF4-FFF2-40B4-BE49-F238E27FC236}">
                <a16:creationId xmlns:a16="http://schemas.microsoft.com/office/drawing/2014/main" id="{61B35457-F743-CD80-0625-F4E7B5ED3335}"/>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Employee-Training-development-4-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A91016E4-1753-ADCC-D14A-D61082ACF3FE}"/>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Employee-Training-development-5-638.jpg"/>
          <p:cNvPicPr>
            <a:picLocks noChangeAspect="1"/>
          </p:cNvPicPr>
          <p:nvPr/>
        </p:nvPicPr>
        <p:blipFill>
          <a:blip r:embed="rId2"/>
          <a:stretch>
            <a:fillRect/>
          </a:stretch>
        </p:blipFill>
        <p:spPr>
          <a:xfrm>
            <a:off x="1524000" y="4571"/>
            <a:ext cx="9144000" cy="6858000"/>
          </a:xfrm>
          <a:prstGeom prst="rect">
            <a:avLst/>
          </a:prstGeom>
        </p:spPr>
      </p:pic>
      <p:pic>
        <p:nvPicPr>
          <p:cNvPr id="3" name="Picture 2" descr="Lahore Business School | LinkedIn">
            <a:extLst>
              <a:ext uri="{FF2B5EF4-FFF2-40B4-BE49-F238E27FC236}">
                <a16:creationId xmlns:a16="http://schemas.microsoft.com/office/drawing/2014/main" id="{B3D232F4-E01E-C64A-3C5E-E32357CFA3A8}"/>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001433" y="117987"/>
            <a:ext cx="1495119"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Employee-Training-development-6-638.jpg"/>
          <p:cNvPicPr>
            <a:picLocks noChangeAspect="1"/>
          </p:cNvPicPr>
          <p:nvPr/>
        </p:nvPicPr>
        <p:blipFill>
          <a:blip r:embed="rId2"/>
          <a:stretch>
            <a:fillRect/>
          </a:stretch>
        </p:blipFill>
        <p:spPr>
          <a:xfrm>
            <a:off x="1524000" y="4571"/>
            <a:ext cx="9144000" cy="6858000"/>
          </a:xfrm>
          <a:prstGeom prst="rect">
            <a:avLst/>
          </a:prstGeom>
        </p:spPr>
      </p:pic>
      <p:pic>
        <p:nvPicPr>
          <p:cNvPr id="4" name="Picture 3" descr="Lahore Business School | LinkedIn">
            <a:extLst>
              <a:ext uri="{FF2B5EF4-FFF2-40B4-BE49-F238E27FC236}">
                <a16:creationId xmlns:a16="http://schemas.microsoft.com/office/drawing/2014/main" id="{686DC3AA-9A6B-5728-190D-4FCFDA685C38}"/>
              </a:ext>
            </a:extLst>
          </p:cNvPr>
          <p:cNvPicPr>
            <a:picLocks noChangeAspect="1"/>
          </p:cNvPicPr>
          <p:nvPr/>
        </p:nvPicPr>
        <p:blipFill rotWithShape="1">
          <a:blip r:embed="rId3">
            <a:extLst>
              <a:ext uri="{28A0092B-C50C-407E-A947-70E740481C1C}">
                <a14:useLocalDpi xmlns:a14="http://schemas.microsoft.com/office/drawing/2010/main" val="0"/>
              </a:ext>
            </a:extLst>
          </a:blip>
          <a:srcRect t="31500" b="31000"/>
          <a:stretch/>
        </p:blipFill>
        <p:spPr bwMode="auto">
          <a:xfrm>
            <a:off x="9237407" y="117987"/>
            <a:ext cx="1259145" cy="15928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284</TotalTime>
  <Words>3895</Words>
  <Application>Microsoft Office PowerPoint</Application>
  <PresentationFormat>Widescreen</PresentationFormat>
  <Paragraphs>191</Paragraphs>
  <Slides>39</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Narrow</vt:lpstr>
      <vt:lpstr>Calibri</vt:lpstr>
      <vt:lpstr>Corbel</vt:lpstr>
      <vt:lpstr>Inter</vt:lpstr>
      <vt:lpstr>Times New Roman</vt:lpstr>
      <vt:lpstr>Trebuchet MS</vt:lpstr>
      <vt:lpstr>Wingdings 3</vt:lpstr>
      <vt:lpstr>Facet</vt:lpstr>
      <vt:lpstr>Management &amp; Organizational Behavior</vt:lpstr>
      <vt:lpstr>Recruitment Techniques </vt:lpstr>
      <vt:lpstr>Selection Techniques </vt:lpstr>
      <vt:lpstr>Linking Job Analysis to Recruitment and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Define personality, describe how  it is measured, and explain the factors  that determine an individual’s personality</vt:lpstr>
      <vt:lpstr>Define personality, describe how  it is measured, and explain the factors  that determine an individual’s personality</vt:lpstr>
      <vt:lpstr>Describe the Myers-Briggs Type Indicator personality framework and assess  its strengths and weaknesses </vt:lpstr>
      <vt:lpstr>Describe the Myers-Briggs Type Indicator personality framework and assess  its strengths and weaknesses </vt:lpstr>
      <vt:lpstr>Identify the key traits in the  Big Five personality model</vt:lpstr>
      <vt:lpstr>Demonstrate how the Big Five  traits predict behavior at work</vt:lpstr>
      <vt:lpstr>Demonstrate how the Big Five  traits predict behavior at work</vt:lpstr>
      <vt:lpstr>Demonstrate how the Big Five  traits predict behavior at work</vt:lpstr>
      <vt:lpstr>Define values, demonstrate the importance  of values, and contrast terminal  and instrumental values</vt:lpstr>
      <vt:lpstr>Compare generational  differences in values and identify  the dominant valuesin today’s workforce</vt:lpstr>
      <vt:lpstr>Linking an Individual’s  Personality and Values to the Workplace </vt:lpstr>
      <vt:lpstr>Linking an Individual’s  Personality and Values to the Workplace </vt:lpstr>
      <vt:lpstr>Linking an Individual’s  Personality and Values to the Workplace </vt:lpstr>
      <vt:lpstr>Identify Hofstede’s five value  dimensions of national culture</vt:lpstr>
      <vt:lpstr>Identify Hofstede’s five value  dimensions of national culture</vt:lpstr>
      <vt:lpstr>Identify Hofstede’s five value  dimensions of national culture</vt:lpstr>
      <vt:lpstr>Identify Hofstede’s five value  dimensions of national culture</vt:lpstr>
      <vt:lpstr>Summary and Implications  for Managers</vt:lpstr>
      <vt:lpstr>Summary and Implications  for Managers</vt:lpstr>
      <vt:lpstr>Summary and Implications  for Managers</vt:lpstr>
      <vt:lpstr>Summary and Implications  for Managers</vt:lpstr>
      <vt:lpstr>Identify Hofstede’s five value  dimensions of national culture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fazia kausar</dc:creator>
  <cp:lastModifiedBy>fazia kausar</cp:lastModifiedBy>
  <cp:revision>13</cp:revision>
  <dcterms:created xsi:type="dcterms:W3CDTF">2025-02-25T08:20:06Z</dcterms:created>
  <dcterms:modified xsi:type="dcterms:W3CDTF">2025-10-29T12:05:39Z</dcterms:modified>
</cp:coreProperties>
</file>