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65" r:id="rId12"/>
    <p:sldId id="267" r:id="rId13"/>
    <p:sldId id="266" r:id="rId14"/>
    <p:sldId id="268" r:id="rId15"/>
    <p:sldId id="279" r:id="rId16"/>
    <p:sldId id="258" r:id="rId17"/>
    <p:sldId id="274" r:id="rId18"/>
    <p:sldId id="275" r:id="rId19"/>
    <p:sldId id="278" r:id="rId20"/>
    <p:sldId id="276" r:id="rId21"/>
    <p:sldId id="277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41"/>
    <p:restoredTop sz="94676"/>
  </p:normalViewPr>
  <p:slideViewPr>
    <p:cSldViewPr snapToGrid="0">
      <p:cViewPr varScale="1">
        <p:scale>
          <a:sx n="130" d="100"/>
          <a:sy n="130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3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4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0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5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1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2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1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1117D6E-FF42-274C-A5EB-553CE10ACFE4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617034-0183-624B-BAD5-1ADDC2174A5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BBD2-75F6-BD8E-7F2D-9C74439A5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Managerial economics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85AC4-9D2D-A9D7-8A2F-0E76D71A16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Lecture 2</a:t>
            </a:r>
          </a:p>
          <a:p>
            <a:pPr algn="ctr"/>
            <a:r>
              <a:rPr lang="en-US" dirty="0"/>
              <a:t>Chapter 3: Demand and supply</a:t>
            </a:r>
          </a:p>
        </p:txBody>
      </p:sp>
    </p:spTree>
    <p:extLst>
      <p:ext uri="{BB962C8B-B14F-4D97-AF65-F5344CB8AC3E}">
        <p14:creationId xmlns:p14="http://schemas.microsoft.com/office/powerpoint/2010/main" val="36573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C650-8B1B-D318-7F11-45F9713E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E5C12-4F84-1D76-DFE9-7D7CCE451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34" y="1830300"/>
            <a:ext cx="5770970" cy="5105521"/>
          </a:xfrm>
        </p:spPr>
        <p:txBody>
          <a:bodyPr>
            <a:normAutofit/>
          </a:bodyPr>
          <a:lstStyle/>
          <a:p>
            <a:r>
              <a:rPr lang="en-US" dirty="0"/>
              <a:t>Use a supply and demand diagram to illustrate the eﬀect of the following:</a:t>
            </a:r>
          </a:p>
          <a:p>
            <a:pPr lvl="1"/>
            <a:r>
              <a:rPr lang="en-US" dirty="0"/>
              <a:t>An unexpected temporary heat wave hits Karachi. Show the eﬀect on the ice cream market in Karachi.</a:t>
            </a:r>
          </a:p>
          <a:p>
            <a:pPr lvl="1"/>
            <a:r>
              <a:rPr lang="en-US" dirty="0"/>
              <a:t>The government introduces a tax on ice cream which is paid by producers. What is the eﬀect in the ice cream market? </a:t>
            </a:r>
          </a:p>
          <a:p>
            <a:pPr lvl="1"/>
            <a:r>
              <a:rPr lang="en-US" dirty="0"/>
              <a:t>A sharp rise in fuel prices on the ride-hailing (Uber/Careem) market.</a:t>
            </a:r>
          </a:p>
          <a:p>
            <a:pPr lvl="1"/>
            <a:r>
              <a:rPr lang="en-US" dirty="0"/>
              <a:t>A fall in the price of microchips used in smartphone production.</a:t>
            </a:r>
          </a:p>
          <a:p>
            <a:pPr lvl="1"/>
            <a:r>
              <a:rPr lang="en-US" dirty="0"/>
              <a:t>A subsidy to dairy farmers reducing the cost of milk for ice cream producers 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6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EF64F-6E58-8323-BB8D-7498958B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supply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817558-0831-BAC6-C71F-545944D9B4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6501" y="1898073"/>
                <a:ext cx="11338102" cy="631995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Determinants of Supply</a:t>
                </a:r>
              </a:p>
              <a:p>
                <a:pPr lvl="3"/>
                <a:r>
                  <a:rPr lang="en-US" sz="1600" dirty="0"/>
                  <a:t>Quantity of Product Y Supplied=f(Price of Y, Prices of Related Products (X), Current State of Technology, Input Prices, Weather and so on)</a:t>
                </a:r>
              </a:p>
              <a:p>
                <a:pPr marL="1008000" lvl="3" indent="0" algn="ctr">
                  <a:buNone/>
                </a:pP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𝑆𝑈𝑉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400" dirty="0"/>
                  <a:t>Q: domestic automobiles,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400" dirty="0"/>
                  <a:t> price of domestic cars,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𝑆𝑈𝑉</m:t>
                        </m:r>
                      </m:sub>
                    </m:sSub>
                  </m:oMath>
                </a14:m>
                <a:r>
                  <a:rPr lang="en-US" sz="1400" dirty="0"/>
                  <a:t>price of new sport utility cars,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400" dirty="0"/>
                  <a:t> average hourly price labor,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average cost of steel,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𝑎𝑣𝑒𝑟𝑎𝑔𝑒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𝑒𝑛𝑒𝑟𝑔𝑦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/>
                  <a:t> interest rate on car loans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=2000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−50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𝑆𝑈𝑉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−100000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−15000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25000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−1000000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sz="1400" dirty="0"/>
                  <a:t>For each $1 increase in price,  Quantity supplied increases by 2000, </a:t>
                </a:r>
              </a:p>
              <a:p>
                <a:pPr lvl="1"/>
                <a:r>
                  <a:rPr lang="en-US" sz="1400" dirty="0"/>
                  <a:t>Decreases by 500 units for $1 increase in average price of new SUVs</a:t>
                </a:r>
              </a:p>
              <a:p>
                <a:pPr lvl="1"/>
                <a:r>
                  <a:rPr lang="en-US" sz="1400" dirty="0"/>
                  <a:t>Decreases by 100000 units for $1 increase in hourly price labor</a:t>
                </a:r>
              </a:p>
              <a:p>
                <a:pPr lvl="1"/>
                <a:r>
                  <a:rPr lang="en-US" sz="1400" dirty="0"/>
                  <a:t>Decreases by 15000 units for $1 increase in steel cost</a:t>
                </a:r>
              </a:p>
              <a:p>
                <a:pPr lvl="1"/>
                <a:r>
                  <a:rPr lang="en-US" sz="1400" dirty="0"/>
                  <a:t>Decreases by 125000 units for $1 increase in energy cost</a:t>
                </a:r>
              </a:p>
              <a:p>
                <a:pPr lvl="1"/>
                <a:r>
                  <a:rPr lang="en-US" sz="1400" dirty="0"/>
                  <a:t>Decreases by 1000000 units for every 1% rise in interest rates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817558-0831-BAC6-C71F-545944D9B4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6501" y="1898073"/>
                <a:ext cx="11338102" cy="6319952"/>
              </a:xfrm>
              <a:blipFill>
                <a:blip r:embed="rId2"/>
                <a:stretch>
                  <a:fillRect l="-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08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2036-29F2-E292-B612-CD1C4A0B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supply</a:t>
            </a:r>
          </a:p>
        </p:txBody>
      </p:sp>
      <p:pic>
        <p:nvPicPr>
          <p:cNvPr id="4" name="Content Placeholder 4" descr="A close-up of a supply sheet&#10;&#10;AI-generated content may be incorrect.">
            <a:extLst>
              <a:ext uri="{FF2B5EF4-FFF2-40B4-BE49-F238E27FC236}">
                <a16:creationId xmlns:a16="http://schemas.microsoft.com/office/drawing/2014/main" id="{BC89A595-863F-FA15-E982-D9310B77C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379" y="1904134"/>
            <a:ext cx="11351241" cy="4953866"/>
          </a:xfrm>
        </p:spPr>
      </p:pic>
    </p:spTree>
    <p:extLst>
      <p:ext uri="{BB962C8B-B14F-4D97-AF65-F5344CB8AC3E}">
        <p14:creationId xmlns:p14="http://schemas.microsoft.com/office/powerpoint/2010/main" val="39314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69D69-38FA-8A8F-71CA-9B3892D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2FC1A52-19A2-AF66-DE07-54ABBE7B21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869" y="1891305"/>
                <a:ext cx="5459853" cy="423360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=2000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−500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42500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−100000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−15000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800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125000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−1000000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Q=52000000+2000P</a:t>
                </a:r>
              </a:p>
              <a:p>
                <a:r>
                  <a:rPr lang="en-US" dirty="0"/>
                  <a:t>P=26000+0.0005Q</a:t>
                </a:r>
              </a:p>
              <a:p>
                <a:r>
                  <a:rPr lang="en-US" dirty="0"/>
                  <a:t>The intercept implies that the domestic car industry would not supply any new cars at all if industry average price fell below $26000.</a:t>
                </a:r>
              </a:p>
              <a:p>
                <a:r>
                  <a:rPr lang="en-US" dirty="0"/>
                  <a:t>At average prices below that level, low-cost imports would supply the entire industry demand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2FC1A52-19A2-AF66-DE07-54ABBE7B21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869" y="1891305"/>
                <a:ext cx="5459853" cy="4233607"/>
              </a:xfrm>
              <a:blipFill>
                <a:blip r:embed="rId2"/>
                <a:stretch>
                  <a:fillRect l="-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supply curve&#10;&#10;AI-generated content may be incorrect.">
            <a:extLst>
              <a:ext uri="{FF2B5EF4-FFF2-40B4-BE49-F238E27FC236}">
                <a16:creationId xmlns:a16="http://schemas.microsoft.com/office/drawing/2014/main" id="{80C1864A-A10B-067A-63D6-597242EB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045" y="1891305"/>
            <a:ext cx="5843454" cy="43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19CB-78DF-D37A-8DEA-F090A15E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09EFD-20EF-9F62-6E0C-C1699220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21" y="1885950"/>
            <a:ext cx="5013158" cy="2234637"/>
          </a:xfrm>
        </p:spPr>
        <p:txBody>
          <a:bodyPr/>
          <a:lstStyle/>
          <a:p>
            <a:r>
              <a:rPr lang="en-US" dirty="0"/>
              <a:t>Change in quantity supplied: movement along a supply curve reflecting a change in price</a:t>
            </a:r>
          </a:p>
          <a:p>
            <a:r>
              <a:rPr lang="en-US" dirty="0"/>
              <a:t>Shift in Supply: movement from one supply curve to another following a change in a nonprice determinant of supply</a:t>
            </a:r>
          </a:p>
        </p:txBody>
      </p:sp>
      <p:pic>
        <p:nvPicPr>
          <p:cNvPr id="5" name="Picture 4" descr="A graph of a supply curve&#10;&#10;AI-generated content may be incorrect.">
            <a:extLst>
              <a:ext uri="{FF2B5EF4-FFF2-40B4-BE49-F238E27FC236}">
                <a16:creationId xmlns:a16="http://schemas.microsoft.com/office/drawing/2014/main" id="{5428823B-0F33-5873-E1E5-08C93694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0" y="1897525"/>
            <a:ext cx="6311900" cy="48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2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6C48-7256-F133-593A-D28DA5D4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how internet affects demand and supply</a:t>
            </a:r>
          </a:p>
        </p:txBody>
      </p:sp>
      <p:pic>
        <p:nvPicPr>
          <p:cNvPr id="5" name="Content Placeholder 4" descr="A close-up of a newspaper&#10;&#10;AI-generated content may be incorrect.">
            <a:extLst>
              <a:ext uri="{FF2B5EF4-FFF2-40B4-BE49-F238E27FC236}">
                <a16:creationId xmlns:a16="http://schemas.microsoft.com/office/drawing/2014/main" id="{08727C6D-84A0-E21E-EE1D-258DBE444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209" y="1869940"/>
            <a:ext cx="8950208" cy="4866020"/>
          </a:xfrm>
        </p:spPr>
      </p:pic>
    </p:spTree>
    <p:extLst>
      <p:ext uri="{BB962C8B-B14F-4D97-AF65-F5344CB8AC3E}">
        <p14:creationId xmlns:p14="http://schemas.microsoft.com/office/powerpoint/2010/main" val="418186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5809-5895-DABB-B1BB-59F937D2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how internet affects demand and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CE5B1-1D50-8B75-1E12-94928693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57" y="1875696"/>
            <a:ext cx="11029615" cy="3036963"/>
          </a:xfrm>
        </p:spPr>
        <p:txBody>
          <a:bodyPr/>
          <a:lstStyle/>
          <a:p>
            <a:r>
              <a:rPr lang="en-US" dirty="0"/>
              <a:t>Internet helps to eliminate geographic boundaries and also offers bargain prices, a higher diversity of attractive products and speedy delivery.</a:t>
            </a:r>
          </a:p>
          <a:p>
            <a:r>
              <a:rPr lang="en-US" dirty="0"/>
              <a:t>It also handles effectively handle returns and basic customer service.</a:t>
            </a:r>
          </a:p>
          <a:p>
            <a:r>
              <a:rPr lang="en-US" dirty="0"/>
              <a:t>Traditional retailers: fight back with competitive prices, high quality products and a good in-shopping experience.</a:t>
            </a:r>
          </a:p>
          <a:p>
            <a:r>
              <a:rPr lang="en-US" dirty="0"/>
              <a:t>Internet also helps to access information about product quality, prices and performance.</a:t>
            </a:r>
          </a:p>
          <a:p>
            <a:r>
              <a:rPr lang="en-US" dirty="0"/>
              <a:t>It helps broaden the market, and makes demand and supply more sensitive to changing economic conditions.</a:t>
            </a:r>
          </a:p>
        </p:txBody>
      </p:sp>
    </p:spTree>
    <p:extLst>
      <p:ext uri="{BB962C8B-B14F-4D97-AF65-F5344CB8AC3E}">
        <p14:creationId xmlns:p14="http://schemas.microsoft.com/office/powerpoint/2010/main" val="953503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FD77-E629-8896-EB78-4700AF6D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equilibrium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17E28-B787-DF2A-BB8E-DBD574E5C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66900"/>
            <a:ext cx="5514808" cy="4923006"/>
          </a:xfrm>
        </p:spPr>
        <p:txBody>
          <a:bodyPr>
            <a:normAutofit/>
          </a:bodyPr>
          <a:lstStyle/>
          <a:p>
            <a:r>
              <a:rPr lang="en-US" dirty="0"/>
              <a:t>Equilibrium: Perfect balance in demand and supply</a:t>
            </a:r>
          </a:p>
          <a:p>
            <a:r>
              <a:rPr lang="en-US" dirty="0"/>
              <a:t>Surplus: Excess supply: producers supply more of a product at a given price than buyers demand</a:t>
            </a:r>
          </a:p>
          <a:p>
            <a:r>
              <a:rPr lang="en-US" dirty="0"/>
              <a:t>Shortage: Excess demand: buyers demand more of a product at a given price than producers are willing to supply.</a:t>
            </a:r>
          </a:p>
          <a:p>
            <a:r>
              <a:rPr lang="en-US" dirty="0"/>
              <a:t>Neither shortage nor surplus will occur when a market is in equilibrium</a:t>
            </a:r>
          </a:p>
          <a:p>
            <a:r>
              <a:rPr lang="en-US" dirty="0"/>
              <a:t>Shortage or surplus represent market disequilibrium.</a:t>
            </a:r>
          </a:p>
          <a:p>
            <a:r>
              <a:rPr lang="en-US" dirty="0"/>
              <a:t>Market forces will bring the market back into equilibrium</a:t>
            </a:r>
          </a:p>
        </p:txBody>
      </p:sp>
    </p:spTree>
    <p:extLst>
      <p:ext uri="{BB962C8B-B14F-4D97-AF65-F5344CB8AC3E}">
        <p14:creationId xmlns:p14="http://schemas.microsoft.com/office/powerpoint/2010/main" val="227350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DA17-634D-230E-ECF6-1287A980F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Surplus, shortage &amp; market equilibrium</a:t>
            </a:r>
          </a:p>
        </p:txBody>
      </p:sp>
      <p:pic>
        <p:nvPicPr>
          <p:cNvPr id="5" name="Content Placeholder 4" descr="A graph of a supply curve&#10;&#10;AI-generated content may be incorrect.">
            <a:extLst>
              <a:ext uri="{FF2B5EF4-FFF2-40B4-BE49-F238E27FC236}">
                <a16:creationId xmlns:a16="http://schemas.microsoft.com/office/drawing/2014/main" id="{0CBCB68C-F0C1-FF04-42DD-EBEED7F84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7394" y="1905382"/>
            <a:ext cx="6272655" cy="4952618"/>
          </a:xfrm>
        </p:spPr>
      </p:pic>
      <p:pic>
        <p:nvPicPr>
          <p:cNvPr id="7" name="Picture 6" descr="A table with numbers and numbers&#10;&#10;AI-generated content may be incorrect.">
            <a:extLst>
              <a:ext uri="{FF2B5EF4-FFF2-40B4-BE49-F238E27FC236}">
                <a16:creationId xmlns:a16="http://schemas.microsoft.com/office/drawing/2014/main" id="{F60F3D5C-F0D4-7CDE-90A5-13898FC6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5" y="1905382"/>
            <a:ext cx="5255064" cy="47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0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14EC-9CB4-CA85-0114-06AA9AFA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price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8804FD-0ABF-D524-BB39-DAF2613A27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3098" y="1840028"/>
                <a:ext cx="11029615" cy="367830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𝑇𝑜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𝑑𝑒𝑡𝑒𝑟𝑚𝑖𝑛𝑒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𝑒𝑞𝑢𝑖𝑙𝑖𝑏𝑟𝑖𝑢𝑚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𝑝𝑟𝑖𝑐𝑒</m:t>
                    </m:r>
                  </m:oMath>
                </a14:m>
                <a:endParaRPr lang="en-US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=25000000-500P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=52000000+200P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Find P, quantity demanded and quantity supplied.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8804FD-0ABF-D524-BB39-DAF2613A27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3098" y="1840028"/>
                <a:ext cx="11029615" cy="3678303"/>
              </a:xfrm>
              <a:blipFill>
                <a:blip r:embed="rId2"/>
                <a:stretch>
                  <a:fillRect l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21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54AF-4F38-76AC-4F22-DDECC1AF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for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9AE57-98E2-8A7B-A764-6D7883B00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Demand: quantity of a good or service that customers are willing and able to purchase during a specified period under a given set of economic conditions.</a:t>
            </a:r>
          </a:p>
          <a:p>
            <a:r>
              <a:rPr lang="en-US" dirty="0"/>
              <a:t>Law of Demand: There is a negative relationship between price and quantity demanded</a:t>
            </a:r>
          </a:p>
          <a:p>
            <a:r>
              <a:rPr lang="en-US" dirty="0"/>
              <a:t>Market Demand: Aggregate of individual demand. This is useful for managerial decision-making.</a:t>
            </a:r>
          </a:p>
          <a:p>
            <a:r>
              <a:rPr lang="en-US" dirty="0"/>
              <a:t>Direct Demand: Demand for goods and services that directly satisfy consumer desires.</a:t>
            </a:r>
          </a:p>
          <a:p>
            <a:r>
              <a:rPr lang="en-US" dirty="0"/>
              <a:t>Utility: value or worth of a good or service. It is the prime determinant of direct demand.</a:t>
            </a:r>
          </a:p>
          <a:p>
            <a:r>
              <a:rPr lang="en-US" dirty="0"/>
              <a:t>Derived Demand: Demand for inputs used in production.</a:t>
            </a:r>
          </a:p>
        </p:txBody>
      </p:sp>
    </p:spTree>
    <p:extLst>
      <p:ext uri="{BB962C8B-B14F-4D97-AF65-F5344CB8AC3E}">
        <p14:creationId xmlns:p14="http://schemas.microsoft.com/office/powerpoint/2010/main" val="3599176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2346-2BA7-5C22-479B-CF1217B3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price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4FD4E0-6134-A89C-2619-266FCB0422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𝑇𝑜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𝑑𝑒𝑡𝑒𝑟𝑚𝑖𝑛𝑒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𝑒𝑞𝑢𝑖𝑙𝑖𝑏𝑟𝑖𝑢𝑚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𝑝𝑟𝑖𝑐𝑒</m:t>
                    </m:r>
                  </m:oMath>
                </a14:m>
                <a:endParaRPr lang="en-US" b="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=-25000000+500P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=52000000-2000P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-25000000+500P= 52000000-2000P</a:t>
                </a:r>
              </a:p>
              <a:p>
                <a:pPr marL="0" indent="0" algn="ctr"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2500P=77000000</a:t>
                </a:r>
              </a:p>
              <a:p>
                <a:pPr marL="0" indent="0" algn="ctr"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P=$30800</a:t>
                </a:r>
              </a:p>
              <a:p>
                <a:pPr marL="0" indent="0" algn="ctr"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 find quantity demanded/supplied, substitute price back into the equation above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=25000000-500(30800)</a:t>
                </a:r>
              </a:p>
              <a:p>
                <a:pPr marL="0" indent="0" algn="ctr"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=9.6 million</a:t>
                </a:r>
              </a:p>
              <a:p>
                <a:pPr marL="0" indent="0" algn="ctr"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4FD4E0-6134-A89C-2619-266FCB0422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" t="-7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391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0CA-5F88-25BA-BB01-115E91D0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statics</a:t>
            </a:r>
          </a:p>
        </p:txBody>
      </p:sp>
      <p:pic>
        <p:nvPicPr>
          <p:cNvPr id="5" name="Content Placeholder 4" descr="A graph of the price of a supply line&#10;&#10;AI-generated content may be incorrect.">
            <a:extLst>
              <a:ext uri="{FF2B5EF4-FFF2-40B4-BE49-F238E27FC236}">
                <a16:creationId xmlns:a16="http://schemas.microsoft.com/office/drawing/2014/main" id="{3F237FA5-8AD7-8737-8AA2-2FE832033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030" y="1845665"/>
            <a:ext cx="5888070" cy="4173170"/>
          </a:xfrm>
        </p:spPr>
      </p:pic>
      <p:pic>
        <p:nvPicPr>
          <p:cNvPr id="7" name="Picture 6" descr="A graph of the demand curve&#10;&#10;AI-generated content may be incorrect.">
            <a:extLst>
              <a:ext uri="{FF2B5EF4-FFF2-40B4-BE49-F238E27FC236}">
                <a16:creationId xmlns:a16="http://schemas.microsoft.com/office/drawing/2014/main" id="{06FBA616-6A24-61B7-7DDC-B369C99D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099" y="1938261"/>
            <a:ext cx="5744637" cy="408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6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2EFF-DC40-8749-C0DF-99FF79C2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statics</a:t>
            </a:r>
          </a:p>
        </p:txBody>
      </p:sp>
      <p:pic>
        <p:nvPicPr>
          <p:cNvPr id="5" name="Content Placeholder 4" descr="A graph of a graph of the same size&#10;&#10;AI-generated content may be incorrect.">
            <a:extLst>
              <a:ext uri="{FF2B5EF4-FFF2-40B4-BE49-F238E27FC236}">
                <a16:creationId xmlns:a16="http://schemas.microsoft.com/office/drawing/2014/main" id="{1EFE1161-9EF8-DECA-7BE9-75B7581AB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001" y="1833984"/>
            <a:ext cx="7054214" cy="5035591"/>
          </a:xfrm>
        </p:spPr>
      </p:pic>
    </p:spTree>
    <p:extLst>
      <p:ext uri="{BB962C8B-B14F-4D97-AF65-F5344CB8AC3E}">
        <p14:creationId xmlns:p14="http://schemas.microsoft.com/office/powerpoint/2010/main" val="232954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6649-CFCF-9BF9-3A1B-632EFA71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Shifts in demand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DB114-D81B-4434-7D7F-A8EBC862B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8800"/>
            <a:ext cx="11029615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Income</a:t>
            </a:r>
          </a:p>
          <a:p>
            <a:pPr lvl="1"/>
            <a:r>
              <a:rPr lang="en-US" dirty="0"/>
              <a:t>Normal Goods: Increase in income will increase demand</a:t>
            </a:r>
          </a:p>
          <a:p>
            <a:pPr lvl="1"/>
            <a:r>
              <a:rPr lang="en-US" dirty="0"/>
              <a:t>Inferior Goods: Increase in income will decrease demand (cup of noodles, public transport)</a:t>
            </a:r>
          </a:p>
          <a:p>
            <a:r>
              <a:rPr lang="en-US" dirty="0"/>
              <a:t>Prices of Related Goods</a:t>
            </a:r>
          </a:p>
          <a:p>
            <a:pPr lvl="1"/>
            <a:r>
              <a:rPr lang="en-US" dirty="0"/>
              <a:t>Complements: increase in price of one good decreases the demand of the other good (bread and butter, milk and tea, cars and petrol)</a:t>
            </a:r>
          </a:p>
          <a:p>
            <a:pPr lvl="1"/>
            <a:r>
              <a:rPr lang="en-US" dirty="0"/>
              <a:t>Substitutes: increase in price of one good increases the demand of the other good (butter and margarine, Pepsi and Coke, Xbox and PlayStation)</a:t>
            </a:r>
          </a:p>
          <a:p>
            <a:pPr marL="61913" lvl="1" indent="-47625"/>
            <a:r>
              <a:rPr lang="en-US" sz="1800" dirty="0"/>
              <a:t>Tastes</a:t>
            </a:r>
          </a:p>
          <a:p>
            <a:pPr marL="331913" lvl="2" indent="-47625"/>
            <a:r>
              <a:rPr lang="en-US" sz="1600" dirty="0"/>
              <a:t>Seasons</a:t>
            </a:r>
          </a:p>
          <a:p>
            <a:pPr marL="331913" lvl="2" indent="-47625"/>
            <a:r>
              <a:rPr lang="en-US" sz="1600" dirty="0"/>
              <a:t>Trends/Fashion</a:t>
            </a:r>
          </a:p>
          <a:p>
            <a:pPr marL="331913" lvl="2" indent="-47625"/>
            <a:r>
              <a:rPr lang="en-US" sz="1600" dirty="0"/>
              <a:t>Advertising</a:t>
            </a:r>
          </a:p>
          <a:p>
            <a:pPr marL="61913" lvl="1" indent="-47625"/>
            <a:r>
              <a:rPr lang="en-US" sz="1800" dirty="0"/>
              <a:t>Expectations</a:t>
            </a:r>
          </a:p>
          <a:p>
            <a:pPr marL="331913" lvl="2" indent="-47625"/>
            <a:r>
              <a:rPr lang="en-US" sz="1600" dirty="0"/>
              <a:t>Expecting an increase in income in next month would mean you would save less today and spend more on buying goods and services</a:t>
            </a:r>
          </a:p>
          <a:p>
            <a:pPr marL="331913" lvl="2" indent="-47625"/>
            <a:r>
              <a:rPr lang="en-US" sz="1600" dirty="0"/>
              <a:t>If prices are expected to rise in future, then consumers would buy more goods at present</a:t>
            </a:r>
          </a:p>
          <a:p>
            <a:pPr marL="14288" lvl="2" indent="0"/>
            <a:r>
              <a:rPr lang="en-US" sz="1800" dirty="0"/>
              <a:t>Number of Buyers</a:t>
            </a:r>
          </a:p>
          <a:p>
            <a:pPr lvl="1"/>
            <a:r>
              <a:rPr lang="en-US" dirty="0"/>
              <a:t>A higher number of buyers would increase the demand of the good</a:t>
            </a:r>
          </a:p>
        </p:txBody>
      </p:sp>
    </p:spTree>
    <p:extLst>
      <p:ext uri="{BB962C8B-B14F-4D97-AF65-F5344CB8AC3E}">
        <p14:creationId xmlns:p14="http://schemas.microsoft.com/office/powerpoint/2010/main" val="77566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E5EB-2392-FAFC-299F-8E2C192C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demand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21473C-007A-D8EB-8BF8-360E932DAA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2393004"/>
                <a:ext cx="11029615" cy="411628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Determinants of Demand</a:t>
                </a:r>
              </a:p>
              <a:p>
                <a:r>
                  <a:rPr lang="en-US" dirty="0"/>
                  <a:t>Quantity of Y Demanded=f( Price of Y, Prices of Related Products (X), Income, Advertising, and so on).</a:t>
                </a:r>
              </a:p>
              <a:p>
                <a:r>
                  <a:rPr lang="en-US" b="0" dirty="0"/>
                  <a:t>   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𝑃𝑜𝑝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r>
                  <a:rPr lang="en-US" dirty="0"/>
                  <a:t>Q: domestic automobiles, P: price of domestic cars,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price of import luxury cars,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income per household,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𝑃𝑜𝑝</m:t>
                    </m:r>
                  </m:oMath>
                </a14:m>
                <a:r>
                  <a:rPr lang="en-US" dirty="0"/>
                  <a:t> population,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interest rate on car loans,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industry advertising expenditures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parameters of demand function</a:t>
                </a:r>
              </a:p>
              <a:p>
                <a:r>
                  <a:rPr lang="en-US" dirty="0"/>
                  <a:t>       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=−500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+250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125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+20000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𝑃𝑜𝑝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1000000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+600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each $1 increase in price,  Quantity demanded falls by 500, </a:t>
                </a:r>
              </a:p>
              <a:p>
                <a:pPr lvl="1"/>
                <a:r>
                  <a:rPr lang="en-US" dirty="0"/>
                  <a:t>rises by 250 for $1 increase in disposable income per household</a:t>
                </a:r>
              </a:p>
              <a:p>
                <a:pPr lvl="1"/>
                <a:r>
                  <a:rPr lang="en-US" dirty="0"/>
                  <a:t>It increases by 20000 with each additional million persons in population</a:t>
                </a:r>
              </a:p>
              <a:p>
                <a:pPr lvl="1"/>
                <a:r>
                  <a:rPr lang="en-US" dirty="0"/>
                  <a:t>It decreases by 1 m for every 1% rise in interest rates</a:t>
                </a:r>
              </a:p>
              <a:p>
                <a:pPr lvl="1"/>
                <a:r>
                  <a:rPr lang="en-US" dirty="0"/>
                  <a:t>It increases by 600 with each unit spent on advertising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21473C-007A-D8EB-8BF8-360E932DAA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2393004"/>
                <a:ext cx="11029615" cy="4116284"/>
              </a:xfrm>
              <a:blipFill>
                <a:blip r:embed="rId2"/>
                <a:stretch>
                  <a:fillRect l="-115" t="-8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46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EE86-3466-798F-51F7-F0C7B3E6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FFE6795-AA95-198E-2022-89784DB9DA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2180496"/>
                <a:ext cx="11029615" cy="50071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=−500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+250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+125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+20000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𝑃𝑜𝑝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1000000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+600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FFE6795-AA95-198E-2022-89784DB9DA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2180496"/>
                <a:ext cx="11029615" cy="500711"/>
              </a:xfrm>
              <a:blipFill>
                <a:blip r:embed="rId2"/>
                <a:stretch>
                  <a:fillRect l="-115" t="-5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4" descr="A close-up of a financial statement&#10;&#10;AI-generated content may be incorrect.">
            <a:extLst>
              <a:ext uri="{FF2B5EF4-FFF2-40B4-BE49-F238E27FC236}">
                <a16:creationId xmlns:a16="http://schemas.microsoft.com/office/drawing/2014/main" id="{61777ACE-08F5-0D07-011B-D1A82118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30" y="2180496"/>
            <a:ext cx="9928862" cy="43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5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B451-6581-C06C-33C8-1D017F40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EDC7D-936C-8C43-593E-57FC4453E3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237" y="1915882"/>
                <a:ext cx="5090946" cy="398713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=−500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+250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60000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+125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56000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+20000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300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1000000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+600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5000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Q=23000000-500P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P=46000-0.002Q (Demand Curve Equation)</a:t>
                </a:r>
              </a:p>
              <a:p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Change in quantity demanded: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movement along a given demand curve reflecting a change in price</a:t>
                </a:r>
              </a:p>
              <a:p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Shift in Demand: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Switch from one demand curve to another following a change in a nonprice determinant of demand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EDC7D-936C-8C43-593E-57FC4453E3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237" y="1915882"/>
                <a:ext cx="5090946" cy="3987136"/>
              </a:xfrm>
              <a:blipFill>
                <a:blip r:embed="rId2"/>
                <a:stretch>
                  <a:fillRect l="-249" r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car&#10;&#10;AI-generated content may be incorrect.">
            <a:extLst>
              <a:ext uri="{FF2B5EF4-FFF2-40B4-BE49-F238E27FC236}">
                <a16:creationId xmlns:a16="http://schemas.microsoft.com/office/drawing/2014/main" id="{940C6279-CE73-CB48-A4E6-1E6AF006A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87" y="1915882"/>
            <a:ext cx="6416676" cy="48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5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E664-DA0D-9A07-8E67-CCA02194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in demand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9F8D46-627A-9F8A-66B4-D8EEF7FD1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21342"/>
            <a:ext cx="5021939" cy="3220703"/>
          </a:xfrm>
        </p:spPr>
        <p:txBody>
          <a:bodyPr/>
          <a:lstStyle/>
          <a:p>
            <a:r>
              <a:rPr lang="en-US" dirty="0"/>
              <a:t>D6% is another demand curve apart from D8%</a:t>
            </a:r>
          </a:p>
          <a:p>
            <a:r>
              <a:rPr lang="en-US" dirty="0"/>
              <a:t>A decrease in interest rates increases the demand for cars.</a:t>
            </a:r>
          </a:p>
        </p:txBody>
      </p:sp>
      <p:pic>
        <p:nvPicPr>
          <p:cNvPr id="8" name="Content Placeholder 4" descr="A graph of a graph with lines&#10;&#10;AI-generated content may be incorrect.">
            <a:extLst>
              <a:ext uri="{FF2B5EF4-FFF2-40B4-BE49-F238E27FC236}">
                <a16:creationId xmlns:a16="http://schemas.microsoft.com/office/drawing/2014/main" id="{BC2AF2C2-15C9-C15D-5026-7DC59C39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664" y="1824065"/>
            <a:ext cx="6272652" cy="50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3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809C-FA92-D47F-82B5-621D8911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for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52221-5E81-1646-9D44-8BAE66ADB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4142843"/>
          </a:xfrm>
        </p:spPr>
        <p:txBody>
          <a:bodyPr/>
          <a:lstStyle/>
          <a:p>
            <a:r>
              <a:rPr lang="en-US" dirty="0"/>
              <a:t>How Output prices affect supply</a:t>
            </a:r>
          </a:p>
          <a:p>
            <a:r>
              <a:rPr lang="en-US" dirty="0"/>
              <a:t>Market Supply: aggregate amount supplied by individual firms</a:t>
            </a:r>
          </a:p>
          <a:p>
            <a:r>
              <a:rPr lang="en-US" dirty="0"/>
              <a:t>Supply arises from ability to enhance firm’s value maximization objective</a:t>
            </a:r>
          </a:p>
          <a:p>
            <a:r>
              <a:rPr lang="en-US" dirty="0"/>
              <a:t>The amount of any good supplied will rise when Marginal Benefit (MB)&gt;Marginal Cost (MC) of production.</a:t>
            </a:r>
          </a:p>
          <a:p>
            <a:r>
              <a:rPr lang="en-US" dirty="0"/>
              <a:t>It will fall when Marginal Benefit (MB)&lt;Marginal Cost (MC) of production.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42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B6DF-C216-62DF-533F-3A1250B7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Shifts in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667B0-2BBA-8B94-93E1-52571ABA5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7290"/>
            <a:ext cx="11029615" cy="4940710"/>
          </a:xfrm>
        </p:spPr>
        <p:txBody>
          <a:bodyPr>
            <a:normAutofit fontScale="77500" lnSpcReduction="20000"/>
          </a:bodyPr>
          <a:lstStyle/>
          <a:p>
            <a:pPr marL="14288" lvl="1" indent="0"/>
            <a:endParaRPr lang="en-US" sz="1800" dirty="0"/>
          </a:p>
          <a:p>
            <a:r>
              <a:rPr lang="en-US" dirty="0"/>
              <a:t>Price of Inputs</a:t>
            </a:r>
          </a:p>
          <a:p>
            <a:pPr lvl="1"/>
            <a:r>
              <a:rPr lang="en-US" dirty="0"/>
              <a:t>Input: anything used to produce a good or service e.g. raw materials, electricity, labor</a:t>
            </a:r>
          </a:p>
          <a:p>
            <a:pPr lvl="1"/>
            <a:r>
              <a:rPr lang="en-US" dirty="0"/>
              <a:t>An increase in price of input makes producing a good more expensive and less profitable decreasing supply (and vice versa)</a:t>
            </a:r>
          </a:p>
          <a:p>
            <a:pPr lvl="1"/>
            <a:r>
              <a:rPr lang="en-US" dirty="0"/>
              <a:t>For example if the price of apples decreases, juice companies will be willing to supply more apple juice for each price</a:t>
            </a:r>
            <a:endParaRPr lang="en-US" sz="1800" dirty="0"/>
          </a:p>
          <a:p>
            <a:pPr marL="14288" lvl="1" indent="0"/>
            <a:r>
              <a:rPr lang="en-US" sz="1800" dirty="0"/>
              <a:t>Prices of substitutes in production</a:t>
            </a:r>
          </a:p>
          <a:p>
            <a:pPr lvl="1"/>
            <a:r>
              <a:rPr lang="en-US" dirty="0"/>
              <a:t>Substitutes in production are alternative goods a firm could switch to producing</a:t>
            </a:r>
          </a:p>
          <a:p>
            <a:pPr lvl="1"/>
            <a:r>
              <a:rPr lang="en-US" dirty="0"/>
              <a:t>If the price of a substitute in production changes, it becomes relatively more or less attractive to produce a good</a:t>
            </a:r>
          </a:p>
          <a:p>
            <a:pPr lvl="1"/>
            <a:r>
              <a:rPr lang="en-US" dirty="0"/>
              <a:t>For example beef and lamb are substitutes in production for a farmer. If the price of beef increases, farmers will switch from lamb to beef. This reduces the supply of lamb.</a:t>
            </a:r>
          </a:p>
          <a:p>
            <a:pPr marL="114300" lvl="1" indent="-100013"/>
            <a:r>
              <a:rPr lang="en-US" sz="1800" dirty="0"/>
              <a:t>Technological Change</a:t>
            </a:r>
          </a:p>
          <a:p>
            <a:pPr marL="384300" lvl="2" indent="-100013"/>
            <a:r>
              <a:rPr lang="en-US" sz="1600" dirty="0"/>
              <a:t>Technology: manner in which inputs are transformed into outputs</a:t>
            </a:r>
          </a:p>
          <a:p>
            <a:pPr lvl="1"/>
            <a:r>
              <a:rPr lang="en-US" dirty="0"/>
              <a:t>Developments in technology allow firms to produce more output from the same set of inputs</a:t>
            </a:r>
          </a:p>
          <a:p>
            <a:pPr lvl="1"/>
            <a:r>
              <a:rPr lang="en-US" dirty="0"/>
              <a:t>For example, automation allowed the auto industry to produce more cars with fewer workers</a:t>
            </a:r>
            <a:endParaRPr lang="en-US" sz="1900" dirty="0"/>
          </a:p>
          <a:p>
            <a:pPr marL="122238" lvl="1" indent="-122238"/>
            <a:r>
              <a:rPr lang="en-US" sz="1900" dirty="0"/>
              <a:t>Weather </a:t>
            </a:r>
          </a:p>
          <a:p>
            <a:pPr lvl="1"/>
            <a:r>
              <a:rPr lang="en-US" dirty="0"/>
              <a:t>Temperature, rainfall and wind can increase or decrease supply</a:t>
            </a:r>
          </a:p>
          <a:p>
            <a:pPr lvl="1"/>
            <a:r>
              <a:rPr lang="en-US" dirty="0"/>
              <a:t>Heavy rainfall can delay or prevent the planting of crops decreasing supply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3686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744</TotalTime>
  <Words>1496</Words>
  <Application>Microsoft Macintosh PowerPoint</Application>
  <PresentationFormat>Widescreen</PresentationFormat>
  <Paragraphs>138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Cambria Math</vt:lpstr>
      <vt:lpstr>Gill Sans MT</vt:lpstr>
      <vt:lpstr>Times New Roman</vt:lpstr>
      <vt:lpstr>Wingdings 2</vt:lpstr>
      <vt:lpstr>Dividend</vt:lpstr>
      <vt:lpstr>Managerial economics</vt:lpstr>
      <vt:lpstr>basis for demand</vt:lpstr>
      <vt:lpstr>Shifts in demand curve</vt:lpstr>
      <vt:lpstr>Market demand function</vt:lpstr>
      <vt:lpstr>demand</vt:lpstr>
      <vt:lpstr>Demand curve</vt:lpstr>
      <vt:lpstr>Shift in demand</vt:lpstr>
      <vt:lpstr>Basis for supply</vt:lpstr>
      <vt:lpstr>Shifts in supply</vt:lpstr>
      <vt:lpstr>question</vt:lpstr>
      <vt:lpstr>Market supply function</vt:lpstr>
      <vt:lpstr>Industry supply</vt:lpstr>
      <vt:lpstr>Supply curve</vt:lpstr>
      <vt:lpstr>Supply curve</vt:lpstr>
      <vt:lpstr>Case study 1: how internet affects demand and supply</vt:lpstr>
      <vt:lpstr>Case study 1: how internet affects demand and supply</vt:lpstr>
      <vt:lpstr>Market equilibrium</vt:lpstr>
      <vt:lpstr>Surplus, shortage &amp; market equilibrium</vt:lpstr>
      <vt:lpstr>Equilibrium price</vt:lpstr>
      <vt:lpstr>Equilibrium price</vt:lpstr>
      <vt:lpstr>Comparative statics</vt:lpstr>
      <vt:lpstr>Comparative statics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Rida Hameed</dc:creator>
  <cp:lastModifiedBy>Rida Hameed</cp:lastModifiedBy>
  <cp:revision>30</cp:revision>
  <dcterms:created xsi:type="dcterms:W3CDTF">2025-10-14T08:12:26Z</dcterms:created>
  <dcterms:modified xsi:type="dcterms:W3CDTF">2025-11-03T09:08:49Z</dcterms:modified>
</cp:coreProperties>
</file>