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60" r:id="rId5"/>
    <p:sldId id="274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78"/>
    <p:restoredTop sz="94676"/>
  </p:normalViewPr>
  <p:slideViewPr>
    <p:cSldViewPr snapToGrid="0">
      <p:cViewPr varScale="1">
        <p:scale>
          <a:sx n="100" d="100"/>
          <a:sy n="100" d="100"/>
        </p:scale>
        <p:origin x="168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F63B995-404B-5446-A864-07A4273CBD25}" type="datetimeFigureOut">
              <a:rPr lang="en-US" smtClean="0"/>
              <a:t>11/3/25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08DA2EB-F48E-9E4D-B8DE-DE21A2259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5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B995-404B-5446-A864-07A4273CBD25}" type="datetimeFigureOut">
              <a:rPr lang="en-US" smtClean="0"/>
              <a:t>11/3/25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2EB-F48E-9E4D-B8DE-DE21A2259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3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F63B995-404B-5446-A864-07A4273CBD25}" type="datetimeFigureOut">
              <a:rPr lang="en-US" smtClean="0"/>
              <a:t>11/3/25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08DA2EB-F48E-9E4D-B8DE-DE21A2259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92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B995-404B-5446-A864-07A4273CBD25}" type="datetimeFigureOut">
              <a:rPr lang="en-US" smtClean="0"/>
              <a:t>11/3/25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B08DA2EB-F48E-9E4D-B8DE-DE21A2259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8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F63B995-404B-5446-A864-07A4273CBD25}" type="datetimeFigureOut">
              <a:rPr lang="en-US" smtClean="0"/>
              <a:t>11/3/25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08DA2EB-F48E-9E4D-B8DE-DE21A2259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7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B995-404B-5446-A864-07A4273CBD25}" type="datetimeFigureOut">
              <a:rPr lang="en-US" smtClean="0"/>
              <a:t>11/3/25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2EB-F48E-9E4D-B8DE-DE21A2259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1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B995-404B-5446-A864-07A4273CBD25}" type="datetimeFigureOut">
              <a:rPr lang="en-US" smtClean="0"/>
              <a:t>11/3/25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2EB-F48E-9E4D-B8DE-DE21A2259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28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B995-404B-5446-A864-07A4273CBD25}" type="datetimeFigureOut">
              <a:rPr lang="en-US" smtClean="0"/>
              <a:t>11/3/25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2EB-F48E-9E4D-B8DE-DE21A2259DC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51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B995-404B-5446-A864-07A4273CBD25}" type="datetimeFigureOut">
              <a:rPr lang="en-US" smtClean="0"/>
              <a:t>11/3/25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2EB-F48E-9E4D-B8DE-DE21A2259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2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F63B995-404B-5446-A864-07A4273CBD25}" type="datetimeFigureOut">
              <a:rPr lang="en-US" smtClean="0"/>
              <a:t>11/3/25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08DA2EB-F48E-9E4D-B8DE-DE21A2259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56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B995-404B-5446-A864-07A4273CBD25}" type="datetimeFigureOut">
              <a:rPr lang="en-US" smtClean="0"/>
              <a:t>11/3/25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2EB-F48E-9E4D-B8DE-DE21A2259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F63B995-404B-5446-A864-07A4273CBD25}" type="datetimeFigureOut">
              <a:rPr lang="en-US" smtClean="0"/>
              <a:t>11/3/25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08DA2EB-F48E-9E4D-B8DE-DE21A2259DC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6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8DFB3-EF31-42A4-23E9-64E9C75363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Managerial economics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3E0ABF-04F4-502C-F03B-6C637162F5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Lecture 3</a:t>
            </a:r>
          </a:p>
          <a:p>
            <a:pPr algn="ctr"/>
            <a:r>
              <a:rPr lang="en-US" dirty="0"/>
              <a:t>Chap 2: Economic optimization</a:t>
            </a:r>
          </a:p>
        </p:txBody>
      </p:sp>
    </p:spTree>
    <p:extLst>
      <p:ext uri="{BB962C8B-B14F-4D97-AF65-F5344CB8AC3E}">
        <p14:creationId xmlns:p14="http://schemas.microsoft.com/office/powerpoint/2010/main" val="4006379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47F1F-1EC2-6EF9-E995-FCB5062C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7A278-612C-6F9B-A553-FD1DD2A17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575" y="1859745"/>
            <a:ext cx="5316926" cy="266145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Optimal Decisions: Choice alternative that produces a result most consistent with managerial objectives</a:t>
            </a:r>
          </a:p>
          <a:p>
            <a:r>
              <a:rPr lang="en-US" dirty="0"/>
              <a:t>Demand and Total Revenue:                                           TR=f(Q)</a:t>
            </a:r>
          </a:p>
          <a:p>
            <a:pPr marL="0" indent="0" algn="ctr">
              <a:buNone/>
            </a:pPr>
            <a:r>
              <a:rPr lang="en-US" dirty="0"/>
              <a:t>TR=</a:t>
            </a:r>
            <a:r>
              <a:rPr lang="en-US" dirty="0" err="1"/>
              <a:t>PxQ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P=30-3Q</a:t>
            </a:r>
          </a:p>
          <a:p>
            <a:pPr marL="0" indent="0" algn="ctr">
              <a:buNone/>
            </a:pPr>
            <a:r>
              <a:rPr lang="en-US" dirty="0"/>
              <a:t>Find TR</a:t>
            </a:r>
            <a:r>
              <a:rPr lang="en-US" baseline="30000" dirty="0"/>
              <a:t> </a:t>
            </a:r>
            <a:r>
              <a:rPr lang="en-US" dirty="0"/>
              <a:t>and MR and revenue maximizing output level and final TR.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0DF743-B6BB-82B9-967E-1E99E8CF9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402" y="1859745"/>
            <a:ext cx="6116023" cy="38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17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C7E1F-2456-286A-47B7-65DA1D000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revenue &amp; revenue maximization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4CF895-B8F0-9C4C-5E68-38B2F8A2D9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9981" y="1911520"/>
                <a:ext cx="4108884" cy="4589765"/>
              </a:xfrm>
            </p:spPr>
            <p:txBody>
              <a:bodyPr>
                <a:normAutofit fontScale="6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𝑇𝑅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𝑃𝑥𝑄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P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                              = P+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Q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P=30-3Q</a:t>
                </a:r>
              </a:p>
              <a:p>
                <a:pPr marL="0" indent="0" algn="ctr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TR=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PxQ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=30Q-3Q</a:t>
                </a:r>
                <a:r>
                  <a:rPr lang="en-US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𝑀𝑅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𝑇𝑅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=30-6Q</a:t>
                </a:r>
              </a:p>
              <a:p>
                <a:r>
                  <a:rPr lang="en-US" dirty="0"/>
                  <a:t>Revenue Maximization occurs at the point of greatest total revenue.</a:t>
                </a:r>
              </a:p>
              <a:p>
                <a:r>
                  <a:rPr lang="en-US" dirty="0"/>
                  <a:t>To find revenue maximizing output level, set MR=0 and solve for Q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𝑀𝑅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𝑇𝑅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=30-6Q=0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Q=5</a:t>
                </a: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TR= 30Q-3Q</a:t>
                </a:r>
                <a:r>
                  <a:rPr lang="en-US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=30(5)-3(25)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=75</a:t>
                </a:r>
              </a:p>
              <a:p>
                <a:pPr marL="0" indent="0" algn="ctr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4CF895-B8F0-9C4C-5E68-38B2F8A2D9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9981" y="1911520"/>
                <a:ext cx="4108884" cy="458976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diagram of a graph&#10;&#10;AI-generated content may be incorrect.">
            <a:extLst>
              <a:ext uri="{FF2B5EF4-FFF2-40B4-BE49-F238E27FC236}">
                <a16:creationId xmlns:a16="http://schemas.microsoft.com/office/drawing/2014/main" id="{1F22A279-E31C-8409-E94D-748BDF029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865" y="1897631"/>
            <a:ext cx="7282854" cy="496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46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494DC-063A-3FE3-FDB5-8063C2864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B9731-C886-A309-CB34-E45B99E41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15956"/>
            <a:ext cx="11029615" cy="5142044"/>
          </a:xfrm>
        </p:spPr>
        <p:txBody>
          <a:bodyPr>
            <a:normAutofit/>
          </a:bodyPr>
          <a:lstStyle/>
          <a:p>
            <a:r>
              <a:rPr lang="en-US" dirty="0"/>
              <a:t>Cost Function: Relation between cost and output</a:t>
            </a:r>
          </a:p>
          <a:p>
            <a:r>
              <a:rPr lang="en-US" dirty="0"/>
              <a:t>Short Run Cost Functions: cost relations when fixed costs are present; used for day to day operating decisions</a:t>
            </a:r>
          </a:p>
          <a:p>
            <a:r>
              <a:rPr lang="en-US" dirty="0"/>
              <a:t>Long Run Cost Functions: cost relation when all costs are variable, used for long-term planning</a:t>
            </a:r>
          </a:p>
          <a:p>
            <a:r>
              <a:rPr lang="en-US" dirty="0"/>
              <a:t>Short Run: operating period during which availability of at least one input is fixed</a:t>
            </a:r>
          </a:p>
          <a:p>
            <a:r>
              <a:rPr lang="en-US" dirty="0"/>
              <a:t>Long Run: period of complete flexibility with respect to input use</a:t>
            </a:r>
          </a:p>
          <a:p>
            <a:r>
              <a:rPr lang="en-US" dirty="0"/>
              <a:t>Total Cost: Fixed Cost + Variable Cost</a:t>
            </a:r>
          </a:p>
          <a:p>
            <a:r>
              <a:rPr lang="en-US" dirty="0"/>
              <a:t>Fixed Cost: Expenses that do not vary with output. Example: interest expenses, rent on leased plant and equipment, depreciation charges associated with passage of time, property taxes, salaries for employees not laid off during periods of reduced activity.</a:t>
            </a:r>
          </a:p>
          <a:p>
            <a:r>
              <a:rPr lang="en-US" dirty="0"/>
              <a:t>Variable Cost: Expenses that fluctuate with output. Example: expenses for raw materials, depreciation associated with use of equipment, variable portion of utility charges, some labor costs</a:t>
            </a:r>
          </a:p>
        </p:txBody>
      </p:sp>
    </p:spTree>
    <p:extLst>
      <p:ext uri="{BB962C8B-B14F-4D97-AF65-F5344CB8AC3E}">
        <p14:creationId xmlns:p14="http://schemas.microsoft.com/office/powerpoint/2010/main" val="1070590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1FC3D-59BA-9699-F625-71594865F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D04133-CF51-521D-461C-191039CEF6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2180497"/>
                <a:ext cx="11029615" cy="12485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FC=15, VC=0.16Q</a:t>
                </a:r>
                <a:r>
                  <a:rPr lang="en-US" baseline="30000" dirty="0"/>
                  <a:t>3</a:t>
                </a:r>
                <a:r>
                  <a:rPr lang="en-US" dirty="0"/>
                  <a:t>-1.73Q</a:t>
                </a:r>
                <a:r>
                  <a:rPr lang="en-US" baseline="30000" dirty="0"/>
                  <a:t>2</a:t>
                </a:r>
                <a:r>
                  <a:rPr lang="en-US" dirty="0"/>
                  <a:t>+12.5Q</a:t>
                </a:r>
              </a:p>
              <a:p>
                <a:r>
                  <a:rPr lang="en-US" dirty="0"/>
                  <a:t>TC=FC+VC</a:t>
                </a:r>
              </a:p>
              <a:p>
                <a:r>
                  <a:rPr lang="en-US" dirty="0"/>
                  <a:t>Calculate MC, AC,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M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D04133-CF51-521D-461C-191039CEF6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2180497"/>
                <a:ext cx="11029615" cy="1248504"/>
              </a:xfrm>
              <a:blipFill>
                <a:blip r:embed="rId2"/>
                <a:stretch>
                  <a:fillRect l="-115" t="-1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8760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C7B30-DA57-1F85-4A29-51113197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E7B342-0160-12B0-67F1-E1C4A5FEAE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1820200"/>
                <a:ext cx="4331771" cy="4890566"/>
              </a:xfrm>
            </p:spPr>
            <p:txBody>
              <a:bodyPr/>
              <a:lstStyle/>
              <a:p>
                <a:r>
                  <a:rPr lang="en-US" dirty="0"/>
                  <a:t>FC=15, VC=0.16Q</a:t>
                </a:r>
                <a:r>
                  <a:rPr lang="en-US" baseline="30000" dirty="0"/>
                  <a:t>3</a:t>
                </a:r>
                <a:r>
                  <a:rPr lang="en-US" dirty="0"/>
                  <a:t>-1.73Q</a:t>
                </a:r>
                <a:r>
                  <a:rPr lang="en-US" baseline="30000" dirty="0"/>
                  <a:t>2</a:t>
                </a:r>
                <a:r>
                  <a:rPr lang="en-US" dirty="0"/>
                  <a:t>+12.5Q</a:t>
                </a:r>
              </a:p>
              <a:p>
                <a:r>
                  <a:rPr lang="en-US" dirty="0"/>
                  <a:t>TC=FC+VC</a:t>
                </a:r>
              </a:p>
              <a:p>
                <a:pPr marL="0" indent="0">
                  <a:buNone/>
                </a:pPr>
                <a:r>
                  <a:rPr lang="en-US" dirty="0"/>
                  <a:t>          =15+ 0.16Q</a:t>
                </a:r>
                <a:r>
                  <a:rPr lang="en-US" baseline="30000" dirty="0"/>
                  <a:t>3</a:t>
                </a:r>
                <a:r>
                  <a:rPr lang="en-US" dirty="0"/>
                  <a:t>-1.73Q</a:t>
                </a:r>
                <a:r>
                  <a:rPr lang="en-US" baseline="30000" dirty="0"/>
                  <a:t>2</a:t>
                </a:r>
                <a:r>
                  <a:rPr lang="en-US" dirty="0"/>
                  <a:t>+12.5Q</a:t>
                </a:r>
              </a:p>
              <a:p>
                <a:r>
                  <a:rPr lang="en-US" b="1" dirty="0"/>
                  <a:t>Marginal Cost: </a:t>
                </a:r>
                <a:r>
                  <a:rPr lang="en-US" dirty="0"/>
                  <a:t>Rate of change in total cost associated with a change in quantity</a:t>
                </a:r>
              </a:p>
              <a:p>
                <a:r>
                  <a:rPr lang="en-US" dirty="0"/>
                  <a:t>MC=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𝑇𝐶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en-US" dirty="0"/>
                  <a:t>= 0.48Q</a:t>
                </a:r>
                <a:r>
                  <a:rPr lang="en-US" baseline="30000" dirty="0"/>
                  <a:t>2</a:t>
                </a:r>
                <a:r>
                  <a:rPr lang="en-US" dirty="0"/>
                  <a:t>-3.46Q+12.5</a:t>
                </a:r>
              </a:p>
              <a:p>
                <a:r>
                  <a:rPr lang="en-US" b="1" dirty="0"/>
                  <a:t>Average Cost: </a:t>
                </a:r>
                <a:r>
                  <a:rPr lang="en-US" dirty="0"/>
                  <a:t>Total cost divided by number of units produced</a:t>
                </a:r>
              </a:p>
              <a:p>
                <a:r>
                  <a:rPr lang="en-US" dirty="0"/>
                  <a:t>AC=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𝑇𝐶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en-US" dirty="0"/>
                  <a:t>= 0.16Q</a:t>
                </a:r>
                <a:r>
                  <a:rPr lang="en-US" baseline="30000" dirty="0"/>
                  <a:t>2</a:t>
                </a:r>
                <a:r>
                  <a:rPr lang="en-US" dirty="0"/>
                  <a:t>-1.73Q+12.5+15/Q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E7B342-0160-12B0-67F1-E1C4A5FEAE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1820200"/>
                <a:ext cx="4331771" cy="4890566"/>
              </a:xfrm>
              <a:blipFill>
                <a:blip r:embed="rId2"/>
                <a:stretch>
                  <a:fillRect l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table with numbers and a few letters&#10;&#10;AI-generated content may be incorrect.">
            <a:extLst>
              <a:ext uri="{FF2B5EF4-FFF2-40B4-BE49-F238E27FC236}">
                <a16:creationId xmlns:a16="http://schemas.microsoft.com/office/drawing/2014/main" id="{4932E6A1-4E2D-FBE8-FC91-6E797B859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045" y="1820200"/>
            <a:ext cx="7078580" cy="386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8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AC445-C19B-6DAA-6A22-C64707FAA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cost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7FA65D-74E3-21B6-3CB6-F5930CDFF7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2180496"/>
                <a:ext cx="11029615" cy="434691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Average cost is falling when MC&lt;AC</a:t>
                </a:r>
              </a:p>
              <a:p>
                <a:r>
                  <a:rPr lang="en-US" dirty="0"/>
                  <a:t>Average cost is rising when MC&gt;AC</a:t>
                </a:r>
              </a:p>
              <a:p>
                <a:r>
                  <a:rPr lang="en-US" dirty="0"/>
                  <a:t>With average cost minimization, set MC=AC</a:t>
                </a:r>
              </a:p>
              <a:p>
                <a:r>
                  <a:rPr lang="en-US" dirty="0"/>
                  <a:t>MC=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𝑇𝐶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en-US" dirty="0"/>
                  <a:t>= 0.48Q</a:t>
                </a:r>
                <a:r>
                  <a:rPr lang="en-US" baseline="30000" dirty="0"/>
                  <a:t>2</a:t>
                </a:r>
                <a:r>
                  <a:rPr lang="en-US" dirty="0"/>
                  <a:t>-3.46Q+12.5</a:t>
                </a:r>
              </a:p>
              <a:p>
                <a:r>
                  <a:rPr lang="en-US" dirty="0"/>
                  <a:t>AC=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𝑇𝐶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en-US" dirty="0"/>
                  <a:t>= 0.16Q</a:t>
                </a:r>
                <a:r>
                  <a:rPr lang="en-US" baseline="30000" dirty="0"/>
                  <a:t>2</a:t>
                </a:r>
                <a:r>
                  <a:rPr lang="en-US" dirty="0"/>
                  <a:t>-1.73Q+12.5+15/Q</a:t>
                </a:r>
              </a:p>
              <a:p>
                <a:r>
                  <a:rPr lang="en-US" dirty="0"/>
                  <a:t>MC=AC</a:t>
                </a:r>
              </a:p>
              <a:p>
                <a:r>
                  <a:rPr lang="en-US" dirty="0"/>
                  <a:t>0.48Q</a:t>
                </a:r>
                <a:r>
                  <a:rPr lang="en-US" baseline="30000" dirty="0"/>
                  <a:t>2</a:t>
                </a:r>
                <a:r>
                  <a:rPr lang="en-US" dirty="0"/>
                  <a:t>-3.46Q+12.5=0.16Q</a:t>
                </a:r>
                <a:r>
                  <a:rPr lang="en-US" baseline="30000" dirty="0"/>
                  <a:t>2</a:t>
                </a:r>
                <a:r>
                  <a:rPr lang="en-US" dirty="0"/>
                  <a:t>-1.73Q+12.5+15/Q</a:t>
                </a:r>
              </a:p>
              <a:p>
                <a:r>
                  <a:rPr lang="en-US" dirty="0"/>
                  <a:t>Q=6.5</a:t>
                </a:r>
              </a:p>
              <a:p>
                <a:r>
                  <a:rPr lang="en-US" dirty="0"/>
                  <a:t>MC=0.48(6.5)</a:t>
                </a:r>
                <a:r>
                  <a:rPr lang="en-US" baseline="30000" dirty="0"/>
                  <a:t>2</a:t>
                </a:r>
                <a:r>
                  <a:rPr lang="en-US" dirty="0"/>
                  <a:t>-3.46(6.5)+12.5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7FA65D-74E3-21B6-3CB6-F5930CDFF7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2180496"/>
                <a:ext cx="11029615" cy="4346913"/>
              </a:xfrm>
              <a:blipFill>
                <a:blip r:embed="rId2"/>
                <a:stretch>
                  <a:fillRect l="-115" t="-5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a cost&#10;&#10;AI-generated content may be incorrect.">
            <a:extLst>
              <a:ext uri="{FF2B5EF4-FFF2-40B4-BE49-F238E27FC236}">
                <a16:creationId xmlns:a16="http://schemas.microsoft.com/office/drawing/2014/main" id="{0565424B-CCC2-41B8-B954-72C4A1AC9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729" y="1990244"/>
            <a:ext cx="65151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81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4C495-C6EA-79D1-C992-770012751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1E6F02-B5C8-FB51-DBF8-4764E813FA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2021305"/>
                <a:ext cx="11029615" cy="472841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Marginal Profit: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M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=MR-MC</a:t>
                </a:r>
              </a:p>
              <a:p>
                <a:r>
                  <a:rPr lang="en-US" dirty="0"/>
                  <a:t>Profit is maximized when M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𝑀𝐶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𝑇𝐶</m:t>
                    </m:r>
                  </m:oMath>
                </a14:m>
                <a:endParaRPr lang="en-US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=(30Q-3Q</a:t>
                </a:r>
                <a:r>
                  <a:rPr lang="en-US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)-(</a:t>
                </a:r>
                <a:r>
                  <a:rPr lang="en-US" dirty="0"/>
                  <a:t>15+ 0.16Q</a:t>
                </a:r>
                <a:r>
                  <a:rPr lang="en-US" baseline="30000" dirty="0"/>
                  <a:t>3</a:t>
                </a:r>
                <a:r>
                  <a:rPr lang="en-US" dirty="0"/>
                  <a:t>-1.73Q</a:t>
                </a:r>
                <a:r>
                  <a:rPr lang="en-US" baseline="30000" dirty="0"/>
                  <a:t>2</a:t>
                </a:r>
                <a:r>
                  <a:rPr lang="en-US" dirty="0"/>
                  <a:t>+12.5Q)</a:t>
                </a:r>
              </a:p>
              <a:p>
                <a:pPr marL="0" indent="0">
                  <a:buNone/>
                </a:pPr>
                <a:r>
                  <a:rPr lang="en-US" dirty="0"/>
                  <a:t>        = -0.16Q</a:t>
                </a:r>
                <a:r>
                  <a:rPr lang="en-US" baseline="30000" dirty="0"/>
                  <a:t>3</a:t>
                </a:r>
                <a:r>
                  <a:rPr lang="en-US" dirty="0"/>
                  <a:t>-1.27Q</a:t>
                </a:r>
                <a:r>
                  <a:rPr lang="en-US" baseline="30000" dirty="0"/>
                  <a:t>2</a:t>
                </a:r>
                <a:r>
                  <a:rPr lang="en-US" dirty="0"/>
                  <a:t>+17.5Q-15</a:t>
                </a:r>
              </a:p>
              <a:p>
                <a:r>
                  <a:rPr lang="en-US" dirty="0"/>
                  <a:t>M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𝑀𝐶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           =(30-6Q)-(0.48Q</a:t>
                </a:r>
                <a:r>
                  <a:rPr lang="en-US" baseline="30000" dirty="0"/>
                  <a:t>2</a:t>
                </a:r>
                <a:r>
                  <a:rPr lang="en-US" dirty="0"/>
                  <a:t>-3.46Q+12.5)</a:t>
                </a:r>
              </a:p>
              <a:p>
                <a:pPr marL="0" indent="0">
                  <a:buNone/>
                </a:pPr>
                <a:r>
                  <a:rPr lang="en-US" dirty="0"/>
                  <a:t>           = -0.48Q</a:t>
                </a:r>
                <a:r>
                  <a:rPr lang="en-US" baseline="30000" dirty="0"/>
                  <a:t>2</a:t>
                </a:r>
                <a:r>
                  <a:rPr lang="en-US" dirty="0"/>
                  <a:t>-2.54Q+17.5</a:t>
                </a:r>
              </a:p>
              <a:p>
                <a:r>
                  <a:rPr lang="en-US" dirty="0"/>
                  <a:t>Setting M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 </m:t>
                    </m:r>
                  </m:oMath>
                </a14:m>
                <a:r>
                  <a:rPr lang="en-US" dirty="0"/>
                  <a:t>-0.48Q</a:t>
                </a:r>
                <a:r>
                  <a:rPr lang="en-US" baseline="30000" dirty="0"/>
                  <a:t>2</a:t>
                </a:r>
                <a:r>
                  <a:rPr lang="en-US" dirty="0"/>
                  <a:t>-2.54Q+17.5=0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   Q=3.95</a:t>
                </a:r>
              </a:p>
              <a:p>
                <a:r>
                  <a:rPr lang="en-US" dirty="0"/>
                  <a:t>Plug this into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to get profit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m:rPr>
                        <m:nor/>
                      </m:rPr>
                      <a:rPr lang="en-US" dirty="0"/>
                      <m:t>= −0.16</m:t>
                    </m:r>
                    <m:r>
                      <m:rPr>
                        <m:nor/>
                      </m:rPr>
                      <a:rPr lang="en-US" b="0" i="0" dirty="0" smtClean="0"/>
                      <m:t>(3.95)</m:t>
                    </m:r>
                    <m:r>
                      <m:rPr>
                        <m:nor/>
                      </m:rPr>
                      <a:rPr lang="en-US" baseline="30000" dirty="0"/>
                      <m:t>3</m:t>
                    </m:r>
                    <m:r>
                      <m:rPr>
                        <m:nor/>
                      </m:rPr>
                      <a:rPr lang="en-US" dirty="0"/>
                      <m:t>−1.27</m:t>
                    </m:r>
                    <m:r>
                      <m:rPr>
                        <m:nor/>
                      </m:rPr>
                      <a:rPr lang="en-US" b="0" i="0" dirty="0" smtClean="0"/>
                      <m:t>(3.95)</m:t>
                    </m:r>
                    <m:r>
                      <m:rPr>
                        <m:nor/>
                      </m:rPr>
                      <a:rPr lang="en-US" baseline="30000" dirty="0"/>
                      <m:t>2</m:t>
                    </m:r>
                    <m:r>
                      <m:rPr>
                        <m:nor/>
                      </m:rPr>
                      <a:rPr lang="en-US" dirty="0"/>
                      <m:t>+17.5</m:t>
                    </m:r>
                    <m:r>
                      <m:rPr>
                        <m:nor/>
                      </m:rPr>
                      <a:rPr lang="en-US" b="0" i="0" dirty="0" smtClean="0"/>
                      <m:t>(3.95)</m:t>
                    </m:r>
                    <m:r>
                      <m:rPr>
                        <m:nor/>
                      </m:rPr>
                      <a:rPr lang="en-US" dirty="0"/>
                      <m:t>−15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=24.45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1E6F02-B5C8-FB51-DBF8-4764E813FA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2021305"/>
                <a:ext cx="11029615" cy="4728411"/>
              </a:xfrm>
              <a:blipFill>
                <a:blip r:embed="rId2"/>
                <a:stretch>
                  <a:fillRect l="-115" t="-1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diagram of a profit and loss&#10;&#10;AI-generated content may be incorrect.">
            <a:extLst>
              <a:ext uri="{FF2B5EF4-FFF2-40B4-BE49-F238E27FC236}">
                <a16:creationId xmlns:a16="http://schemas.microsoft.com/office/drawing/2014/main" id="{83326FF7-E7C9-4559-CCA7-1E078AA33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719" y="1925703"/>
            <a:ext cx="6167236" cy="432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945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306</TotalTime>
  <Words>535</Words>
  <Application>Microsoft Macintosh PowerPoint</Application>
  <PresentationFormat>Widescreen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Cambria Math</vt:lpstr>
      <vt:lpstr>Gill Sans MT</vt:lpstr>
      <vt:lpstr>Wingdings 2</vt:lpstr>
      <vt:lpstr>Dividend</vt:lpstr>
      <vt:lpstr>Managerial economics</vt:lpstr>
      <vt:lpstr>Economic optimization</vt:lpstr>
      <vt:lpstr>Marginal revenue &amp; revenue maximization</vt:lpstr>
      <vt:lpstr>Cost relations</vt:lpstr>
      <vt:lpstr>costs</vt:lpstr>
      <vt:lpstr>Costs</vt:lpstr>
      <vt:lpstr>Average cost minimization</vt:lpstr>
      <vt:lpstr>Profit relations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Rida Hameed</dc:creator>
  <cp:lastModifiedBy>Rida Hameed</cp:lastModifiedBy>
  <cp:revision>22</cp:revision>
  <dcterms:created xsi:type="dcterms:W3CDTF">2025-10-18T18:37:16Z</dcterms:created>
  <dcterms:modified xsi:type="dcterms:W3CDTF">2025-11-03T09:09:21Z</dcterms:modified>
</cp:coreProperties>
</file>