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/>
    <p:restoredTop sz="94672"/>
  </p:normalViewPr>
  <p:slideViewPr>
    <p:cSldViewPr snapToGrid="0">
      <p:cViewPr varScale="1">
        <p:scale>
          <a:sx n="83" d="100"/>
          <a:sy n="83" d="100"/>
        </p:scale>
        <p:origin x="21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9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F36CE2-B3B1-314C-A687-2BC90AB12F79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E2C8668-4486-FA4E-882A-B57B48D3D4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D2CA-C68F-2C6D-82D9-C478552C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Managerial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EE208-F82E-C72D-5665-4233C956B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340326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6AB0-A3B9-05F0-A7DB-0348977C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Is Coca-Cola the ‘Perfect’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C163-20CF-D8D8-C26C-D57BE3BD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02" y="1846199"/>
            <a:ext cx="11029615" cy="18900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Coca-Cola: nonalcoholic to ensure widespread appeal among both young and old; cold to provide relief from heat, should have a trademark name, adding sugar to gain food value and act as positive stimulant</a:t>
            </a:r>
          </a:p>
          <a:p>
            <a:pPr marL="0" indent="0">
              <a:buNone/>
            </a:pPr>
            <a:r>
              <a:rPr lang="en-US" dirty="0"/>
              <a:t>Advertising: associate beverage with happiness and make it available in sporting events, concerts, beach and theme parks</a:t>
            </a:r>
          </a:p>
          <a:p>
            <a:pPr marL="0" indent="0">
              <a:buNone/>
            </a:pPr>
            <a:r>
              <a:rPr lang="en-US" dirty="0"/>
              <a:t>Enjoys large and growing profits, almost entire value derived from advertising.</a:t>
            </a:r>
          </a:p>
        </p:txBody>
      </p:sp>
    </p:spTree>
    <p:extLst>
      <p:ext uri="{BB962C8B-B14F-4D97-AF65-F5344CB8AC3E}">
        <p14:creationId xmlns:p14="http://schemas.microsoft.com/office/powerpoint/2010/main" val="205168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C014-C508-D419-FA27-DA31E395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3E83-CC80-01AF-2C59-824BEED6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1896"/>
            <a:ext cx="6172032" cy="4720367"/>
          </a:xfrm>
        </p:spPr>
        <p:txBody>
          <a:bodyPr>
            <a:normAutofit/>
          </a:bodyPr>
          <a:lstStyle/>
          <a:p>
            <a:r>
              <a:rPr lang="en-US" dirty="0"/>
              <a:t>Managerial Economics: helps managers recognize how economic forces affect organizations and describes the economic consequences of managerial behavior.</a:t>
            </a:r>
          </a:p>
          <a:p>
            <a:pPr lvl="1"/>
            <a:r>
              <a:rPr lang="en-US" dirty="0"/>
              <a:t>It links economic concepts, data and quantitative methods to develop vital tools for managerial decision-making.</a:t>
            </a:r>
          </a:p>
          <a:p>
            <a:pPr lvl="1"/>
            <a:r>
              <a:rPr lang="en-US" b="1" dirty="0"/>
              <a:t>Evaluating Choice Alternatives</a:t>
            </a:r>
          </a:p>
          <a:p>
            <a:pPr lvl="2"/>
            <a:r>
              <a:rPr lang="en-US" dirty="0"/>
              <a:t>It identifies ways to achieve goals efficiently</a:t>
            </a:r>
          </a:p>
          <a:p>
            <a:pPr lvl="2"/>
            <a:r>
              <a:rPr lang="en-US" dirty="0"/>
              <a:t>It provides production and marketing rules that permit company to maximize net profits once it has achieved growth or market share objectives.</a:t>
            </a:r>
          </a:p>
          <a:p>
            <a:pPr lvl="1"/>
            <a:r>
              <a:rPr lang="en-US" b="1" dirty="0"/>
              <a:t>Making the Best Decision</a:t>
            </a:r>
          </a:p>
          <a:p>
            <a:pPr lvl="2"/>
            <a:r>
              <a:rPr lang="en-US" dirty="0"/>
              <a:t>It offers comprehensive application of economic theory and methodology to management decision-making.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5E959-6528-C74B-2290-7D4681F4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1828801"/>
            <a:ext cx="509186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7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6C9D-5220-E3CD-2EC4-F4BFE491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272D-AE61-C649-D2AD-F7F2CADB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of Firm: Basic model of business with a firm having profit maximization as its main goal</a:t>
            </a:r>
          </a:p>
          <a:p>
            <a:r>
              <a:rPr lang="en-US" dirty="0"/>
              <a:t>Firms are useful for producing and distributing goods and services</a:t>
            </a:r>
          </a:p>
          <a:p>
            <a:r>
              <a:rPr lang="en-US" b="1" dirty="0"/>
              <a:t>Expected Value Maximization</a:t>
            </a:r>
          </a:p>
          <a:p>
            <a:pPr lvl="1"/>
            <a:r>
              <a:rPr lang="en-US" dirty="0"/>
              <a:t>Business enterprise: series of contractual relationships that specify the rights and responsibilities of various parties.</a:t>
            </a:r>
          </a:p>
          <a:p>
            <a:pPr lvl="1"/>
            <a:r>
              <a:rPr lang="en-US" dirty="0"/>
              <a:t>People involved include customers, stockholders, management, employees and suppliers.</a:t>
            </a:r>
          </a:p>
          <a:p>
            <a:pPr lvl="1"/>
            <a:r>
              <a:rPr lang="en-US" dirty="0"/>
              <a:t>Society is also included as businesses use scarce resources, pay taxes, provide employment and produce society’s material and services output.</a:t>
            </a:r>
          </a:p>
          <a:p>
            <a:pPr lvl="1"/>
            <a:r>
              <a:rPr lang="en-US" dirty="0"/>
              <a:t>The business model is called the Theory of Firm</a:t>
            </a:r>
          </a:p>
          <a:p>
            <a:pPr lvl="1"/>
            <a:r>
              <a:rPr lang="en-US" dirty="0"/>
              <a:t>Firm: main objective is profit maximization and long term expected value maximization.</a:t>
            </a:r>
          </a:p>
        </p:txBody>
      </p:sp>
    </p:spTree>
    <p:extLst>
      <p:ext uri="{BB962C8B-B14F-4D97-AF65-F5344CB8AC3E}">
        <p14:creationId xmlns:p14="http://schemas.microsoft.com/office/powerpoint/2010/main" val="303844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5E9A-48DF-36C9-BD8C-99CBDB6B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974D-8F89-3777-F1AB-490A6386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76" y="2160795"/>
            <a:ext cx="11029615" cy="4472096"/>
          </a:xfrm>
        </p:spPr>
        <p:txBody>
          <a:bodyPr/>
          <a:lstStyle/>
          <a:p>
            <a:r>
              <a:rPr lang="en-US" dirty="0"/>
              <a:t>Value of Firm: Present value of firm’s expected profits discounted back to present at an appropriate interest rate</a:t>
            </a:r>
          </a:p>
          <a:p>
            <a:r>
              <a:rPr lang="en-US" dirty="0"/>
              <a:t>This is done because future cash flows are less valuable than current ones </a:t>
            </a:r>
          </a:p>
          <a:p>
            <a:r>
              <a:rPr lang="en-US" dirty="0"/>
              <a:t>Profits earned in future years are discounted to reflect the time value of money-$1 earned today is worth more than one earned in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Summing this up, we get: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Because profits=Total Revenue-Total Cost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D2C9AA1-3195-DC1A-D472-D76D60984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67" y="3230395"/>
            <a:ext cx="5435600" cy="1524000"/>
          </a:xfrm>
          <a:prstGeom prst="rect">
            <a:avLst/>
          </a:prstGeom>
        </p:spPr>
      </p:pic>
      <p:pic>
        <p:nvPicPr>
          <p:cNvPr id="7" name="Picture 6" descr="A black symbol with a white background&#10;&#10;AI-generated content may be incorrect.">
            <a:extLst>
              <a:ext uri="{FF2B5EF4-FFF2-40B4-BE49-F238E27FC236}">
                <a16:creationId xmlns:a16="http://schemas.microsoft.com/office/drawing/2014/main" id="{5D3ABFE9-E824-6869-EA21-DDB66877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152" y="4801291"/>
            <a:ext cx="660848" cy="749808"/>
          </a:xfrm>
          <a:prstGeom prst="rect">
            <a:avLst/>
          </a:prstGeom>
        </p:spPr>
      </p:pic>
      <p:pic>
        <p:nvPicPr>
          <p:cNvPr id="9" name="Picture 8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D05595FA-5E1B-CD80-8672-F14655F4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18" y="5551099"/>
            <a:ext cx="2082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DF79-DC89-A524-933C-9EDE2389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19A4-A1BE-2A8F-98BC-AE2D45EC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581607" cy="4220304"/>
          </a:xfrm>
        </p:spPr>
        <p:txBody>
          <a:bodyPr/>
          <a:lstStyle/>
          <a:p>
            <a:r>
              <a:rPr lang="en-US" dirty="0"/>
              <a:t>Relationship between expected value maximization and firm’s functional departments</a:t>
            </a:r>
          </a:p>
          <a:p>
            <a:r>
              <a:rPr lang="en-US" dirty="0"/>
              <a:t>Marketing Department: promotion and sales</a:t>
            </a:r>
          </a:p>
          <a:p>
            <a:r>
              <a:rPr lang="en-US" dirty="0"/>
              <a:t>Production Department: development costs</a:t>
            </a:r>
          </a:p>
          <a:p>
            <a:r>
              <a:rPr lang="en-US" dirty="0"/>
              <a:t>Finance Department: acquires capital and determines discount factor in denominator</a:t>
            </a:r>
          </a:p>
          <a:p>
            <a:r>
              <a:rPr lang="en-US" b="1" dirty="0"/>
              <a:t>Constraints and Theory of Firm</a:t>
            </a:r>
          </a:p>
          <a:p>
            <a:pPr lvl="1"/>
            <a:r>
              <a:rPr lang="en-US" dirty="0"/>
              <a:t>Constraints faced by firm include availability of inputs including skilled labor, raw materials, energy, machinery and warehouse space.</a:t>
            </a:r>
          </a:p>
          <a:p>
            <a:pPr lvl="1"/>
            <a:r>
              <a:rPr lang="en-US" dirty="0"/>
              <a:t>Legal restrictions can also play an important role in managerial decisions.</a:t>
            </a:r>
          </a:p>
          <a:p>
            <a:endParaRPr lang="en-US" dirty="0"/>
          </a:p>
        </p:txBody>
      </p:sp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D59FA212-914D-0ABF-15EE-CEAA2B3B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1" y="1877249"/>
            <a:ext cx="4578220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0CE0-2537-7471-12F9-F0CD9403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3388-2C9D-634B-4219-23348C0E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Business vs Economic Profit</a:t>
            </a:r>
          </a:p>
          <a:p>
            <a:r>
              <a:rPr lang="en-US" b="1" dirty="0"/>
              <a:t>Business Profit: </a:t>
            </a:r>
            <a:r>
              <a:rPr lang="en-US" dirty="0"/>
              <a:t>Sales Revenue-Explicit Costs of doing business. It is the amount available to fund equity capital after payment to all other resources used by the firm</a:t>
            </a:r>
          </a:p>
          <a:p>
            <a:pPr lvl="1"/>
            <a:r>
              <a:rPr lang="en-US" dirty="0"/>
              <a:t>This is usually measured as  a percentage of sales revenue called profit margin</a:t>
            </a:r>
          </a:p>
          <a:p>
            <a:r>
              <a:rPr lang="en-US" b="1" dirty="0"/>
              <a:t>Economic Profit: </a:t>
            </a:r>
            <a:r>
              <a:rPr lang="en-US" dirty="0"/>
              <a:t>Business Profit-Implicit (Noncash) Costs of Capital and Other Owner-Provided Inputs used by firm</a:t>
            </a:r>
          </a:p>
          <a:p>
            <a:pPr lvl="1"/>
            <a:r>
              <a:rPr lang="en-US" dirty="0"/>
              <a:t>Owner inputs including entrepreneurial effort and capital must also be compensated for. Economist includes normal rate of return on equity capital+ opportunity cost for effort of owner-entrepreneur</a:t>
            </a:r>
          </a:p>
          <a:p>
            <a:pPr lvl="1"/>
            <a:r>
              <a:rPr lang="en-US" dirty="0"/>
              <a:t>This is usually measured as return on stockholders’ equity (ROE). This is accounting net income divided by book value of firm</a:t>
            </a:r>
          </a:p>
        </p:txBody>
      </p:sp>
    </p:spTree>
    <p:extLst>
      <p:ext uri="{BB962C8B-B14F-4D97-AF65-F5344CB8AC3E}">
        <p14:creationId xmlns:p14="http://schemas.microsoft.com/office/powerpoint/2010/main" val="280362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DDEE-45E1-D191-3CC9-2ACD718A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profits vary among firms?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EADE-3E04-9215-DEC7-547B3E35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0"/>
            <a:ext cx="11029615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Disequilibrium Profit Theories</a:t>
            </a:r>
          </a:p>
          <a:p>
            <a:r>
              <a:rPr lang="en-US" b="1" dirty="0"/>
              <a:t>Frictional Profit Theory: </a:t>
            </a:r>
            <a:r>
              <a:rPr lang="en-US" dirty="0"/>
              <a:t>Markets are sometimes in disequilibrium because of unanticipated changes in demand or cost conditions</a:t>
            </a:r>
          </a:p>
          <a:p>
            <a:pPr lvl="1"/>
            <a:r>
              <a:rPr lang="en-US" dirty="0"/>
              <a:t>Unanticipated shocks produce positive or negative economic profits for some firms.</a:t>
            </a:r>
          </a:p>
          <a:p>
            <a:pPr lvl="1"/>
            <a:r>
              <a:rPr lang="en-US" dirty="0"/>
              <a:t>Monopoly Profit Theory: extension of frictional profit theory</a:t>
            </a:r>
          </a:p>
          <a:p>
            <a:pPr lvl="2"/>
            <a:r>
              <a:rPr lang="en-US" dirty="0"/>
              <a:t>Above normal profits caused by barriers to entry that limit competition</a:t>
            </a:r>
          </a:p>
          <a:p>
            <a:pPr lvl="2"/>
            <a:r>
              <a:rPr lang="en-US" dirty="0"/>
              <a:t>Unlike other above normal profits, monopoly profits are often seen as unwarranted and subject to heavy taxes or otherwise regulated.</a:t>
            </a:r>
          </a:p>
          <a:p>
            <a:pPr lvl="2"/>
            <a:endParaRPr lang="en-US" dirty="0"/>
          </a:p>
          <a:p>
            <a:pPr marL="119063" lvl="2" indent="-79375"/>
            <a:r>
              <a:rPr lang="en-US" sz="1800" b="1" dirty="0"/>
              <a:t>Compensated Profit Theories</a:t>
            </a:r>
          </a:p>
          <a:p>
            <a:pPr lvl="2"/>
            <a:r>
              <a:rPr lang="en-US" sz="1600" dirty="0"/>
              <a:t>Innovation Profit Theory: Above normal profits that follow successful invention or modernization</a:t>
            </a:r>
          </a:p>
          <a:p>
            <a:pPr lvl="2"/>
            <a:r>
              <a:rPr lang="en-US" sz="1600" dirty="0"/>
              <a:t>Compensated Profit Theory: Above normal rates of return that reward efficiency</a:t>
            </a:r>
          </a:p>
          <a:p>
            <a:pPr lvl="2"/>
            <a:r>
              <a:rPr lang="en-US" sz="1600" dirty="0"/>
              <a:t>Above normal profits serve as a valuable signal that a firm’s output should be increased. These reward innovation and efficiency.</a:t>
            </a:r>
          </a:p>
          <a:p>
            <a:pPr lvl="2"/>
            <a:r>
              <a:rPr lang="en-US" sz="1600" dirty="0"/>
              <a:t>Expansion by firms or entry by new competitors occurs quickly during high profit periods</a:t>
            </a:r>
          </a:p>
          <a:p>
            <a:pPr lvl="2"/>
            <a:r>
              <a:rPr lang="en-US" sz="1600" dirty="0"/>
              <a:t>Below normal profits signal need for contraction and exit. They penalize stagnation and inefficiency.</a:t>
            </a:r>
          </a:p>
        </p:txBody>
      </p:sp>
    </p:spTree>
    <p:extLst>
      <p:ext uri="{BB962C8B-B14F-4D97-AF65-F5344CB8AC3E}">
        <p14:creationId xmlns:p14="http://schemas.microsoft.com/office/powerpoint/2010/main" val="7246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EE4A-6873-45F1-3181-F8E182FF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business 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E4156-E48E-09D9-72CF-0B0EB7F9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6033"/>
            <a:ext cx="11029615" cy="2578316"/>
          </a:xfrm>
        </p:spPr>
        <p:txBody>
          <a:bodyPr/>
          <a:lstStyle/>
          <a:p>
            <a:r>
              <a:rPr lang="en-US" dirty="0"/>
              <a:t>Why Firms Exist</a:t>
            </a:r>
          </a:p>
          <a:p>
            <a:pPr lvl="1"/>
            <a:r>
              <a:rPr lang="en-US" dirty="0"/>
              <a:t>Firms exist to serve social needs.</a:t>
            </a:r>
          </a:p>
          <a:p>
            <a:pPr lvl="1"/>
            <a:r>
              <a:rPr lang="en-US" dirty="0"/>
              <a:t>What goods and services should be produced? How should these be produced and distributed?</a:t>
            </a:r>
          </a:p>
          <a:p>
            <a:pPr lvl="1"/>
            <a:r>
              <a:rPr lang="en-US" dirty="0"/>
              <a:t>However, they may also conspire with one another in setting prices or restricting output to obtain higher profits and reduce social welfare.</a:t>
            </a:r>
          </a:p>
          <a:p>
            <a:pPr lvl="1"/>
            <a:r>
              <a:rPr lang="en-US" dirty="0"/>
              <a:t>Solution: regulation and imposition of antitrust laws</a:t>
            </a:r>
          </a:p>
        </p:txBody>
      </p:sp>
    </p:spTree>
    <p:extLst>
      <p:ext uri="{BB962C8B-B14F-4D97-AF65-F5344CB8AC3E}">
        <p14:creationId xmlns:p14="http://schemas.microsoft.com/office/powerpoint/2010/main" val="383599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8103-8DBE-3D00-57CB-242A07D8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responsibility of business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D85AF-BE98-9EAD-AA9D-CF830B18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087" y="1648054"/>
            <a:ext cx="4714222" cy="5222390"/>
          </a:xfrm>
        </p:spPr>
      </p:pic>
    </p:spTree>
    <p:extLst>
      <p:ext uri="{BB962C8B-B14F-4D97-AF65-F5344CB8AC3E}">
        <p14:creationId xmlns:p14="http://schemas.microsoft.com/office/powerpoint/2010/main" val="1279000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361</TotalTime>
  <Words>778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Managerial economics</vt:lpstr>
      <vt:lpstr>introduction</vt:lpstr>
      <vt:lpstr>Theory of firm</vt:lpstr>
      <vt:lpstr>Value of firm</vt:lpstr>
      <vt:lpstr>Theory of firm</vt:lpstr>
      <vt:lpstr>Profit measurement</vt:lpstr>
      <vt:lpstr>Why do profits vary among firms?</vt:lpstr>
      <vt:lpstr>Role of business in society</vt:lpstr>
      <vt:lpstr>Social responsibility of business</vt:lpstr>
      <vt:lpstr>Case study: Is Coca-Cola the ‘Perfect’ Business?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Rida Hameed</dc:creator>
  <cp:lastModifiedBy>Rida Hameed</cp:lastModifiedBy>
  <cp:revision>10</cp:revision>
  <dcterms:created xsi:type="dcterms:W3CDTF">2025-10-14T06:12:48Z</dcterms:created>
  <dcterms:modified xsi:type="dcterms:W3CDTF">2025-10-26T13:49:46Z</dcterms:modified>
</cp:coreProperties>
</file>